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7" r:id="rId3"/>
    <p:sldId id="260" r:id="rId4"/>
    <p:sldId id="262" r:id="rId5"/>
    <p:sldId id="310" r:id="rId6"/>
    <p:sldId id="261" r:id="rId7"/>
    <p:sldId id="279" r:id="rId8"/>
    <p:sldId id="278" r:id="rId9"/>
    <p:sldId id="259" r:id="rId10"/>
    <p:sldId id="282" r:id="rId11"/>
    <p:sldId id="284" r:id="rId12"/>
    <p:sldId id="280" r:id="rId13"/>
    <p:sldId id="281" r:id="rId14"/>
    <p:sldId id="309" r:id="rId15"/>
    <p:sldId id="285" r:id="rId16"/>
    <p:sldId id="283" r:id="rId17"/>
    <p:sldId id="286" r:id="rId18"/>
    <p:sldId id="287" r:id="rId19"/>
    <p:sldId id="304" r:id="rId20"/>
    <p:sldId id="297" r:id="rId21"/>
    <p:sldId id="264" r:id="rId22"/>
    <p:sldId id="263" r:id="rId23"/>
    <p:sldId id="292" r:id="rId24"/>
    <p:sldId id="293" r:id="rId25"/>
    <p:sldId id="265" r:id="rId26"/>
    <p:sldId id="266" r:id="rId27"/>
    <p:sldId id="267" r:id="rId28"/>
    <p:sldId id="269" r:id="rId29"/>
    <p:sldId id="295" r:id="rId30"/>
    <p:sldId id="296" r:id="rId31"/>
    <p:sldId id="299" r:id="rId32"/>
    <p:sldId id="275" r:id="rId33"/>
    <p:sldId id="277" r:id="rId34"/>
    <p:sldId id="276" r:id="rId35"/>
    <p:sldId id="312" r:id="rId36"/>
    <p:sldId id="274" r:id="rId37"/>
    <p:sldId id="305" r:id="rId38"/>
    <p:sldId id="303" r:id="rId39"/>
    <p:sldId id="302" r:id="rId40"/>
    <p:sldId id="298" r:id="rId41"/>
    <p:sldId id="273" r:id="rId42"/>
    <p:sldId id="311" r:id="rId43"/>
    <p:sldId id="300" r:id="rId44"/>
    <p:sldId id="301" r:id="rId45"/>
    <p:sldId id="307" r:id="rId46"/>
    <p:sldId id="306" r:id="rId47"/>
    <p:sldId id="308" r:id="rId48"/>
    <p:sldId id="270" r:id="rId49"/>
    <p:sldId id="271" r:id="rId50"/>
    <p:sldId id="272" r:id="rId51"/>
    <p:sldId id="294" r:id="rId5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5"/>
      <p:bold r:id="rId56"/>
      <p:italic r:id="rId57"/>
      <p:boldItalic r:id="rId58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294967295" orient="horz" pos="2160" userDrawn="1">
          <p15:clr>
            <a:srgbClr val="A4A3A4"/>
          </p15:clr>
        </p15:guide>
        <p15:guide id="4294967295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4294967295" orient="horz" pos="2880" userDrawn="1">
          <p15:clr>
            <a:srgbClr val="A4A3A4"/>
          </p15:clr>
        </p15:guide>
        <p15:guide id="4294967295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993"/>
    <a:srgbClr val="866800"/>
    <a:srgbClr val="BF002A"/>
    <a:srgbClr val="EC6200"/>
    <a:srgbClr val="00556A"/>
    <a:srgbClr val="009B77"/>
    <a:srgbClr val="ECBC00"/>
    <a:srgbClr val="88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 autoAdjust="0"/>
    <p:restoredTop sz="94703" autoAdjust="0"/>
  </p:normalViewPr>
  <p:slideViewPr>
    <p:cSldViewPr>
      <p:cViewPr varScale="1">
        <p:scale>
          <a:sx n="130" d="100"/>
          <a:sy n="130" d="100"/>
        </p:scale>
        <p:origin x="1074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2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A71CE5C-E930-437D-8729-D93389F1BC4F}" type="datetimeFigureOut">
              <a:rPr lang="de-DE"/>
              <a:pPr>
                <a:defRPr/>
              </a:pPr>
              <a:t>20.10.2015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5FE3BF8-20E7-4580-A703-3E4993D4251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1542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4F12EEC-F601-4EC4-858F-B388EB8D60AE}" type="datetimeFigureOut">
              <a:rPr lang="de-DE"/>
              <a:pPr>
                <a:defRPr/>
              </a:pPr>
              <a:t>20.10.2015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41296C4-3A6C-4F5D-825A-D05CC677373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395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11267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32F8B6-D68A-494C-AE4B-D8CFE847F1D7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9983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14339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114703-7B50-443A-AE80-813098C664E0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1970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Bild3_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24447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9"/>
          <p:cNvGrpSpPr>
            <a:grpSpLocks noChangeAspect="1"/>
          </p:cNvGrpSpPr>
          <p:nvPr userDrawn="1"/>
        </p:nvGrpSpPr>
        <p:grpSpPr bwMode="auto">
          <a:xfrm>
            <a:off x="1331913" y="0"/>
            <a:ext cx="7812087" cy="461963"/>
            <a:chOff x="850" y="0"/>
            <a:chExt cx="4058" cy="254"/>
          </a:xfrm>
        </p:grpSpPr>
        <p:sp>
          <p:nvSpPr>
            <p:cNvPr id="6" name="Rectangle 10"/>
            <p:cNvSpPr>
              <a:spLocks noChangeAspect="1" noChangeArrowheads="1"/>
            </p:cNvSpPr>
            <p:nvPr userDrawn="1"/>
          </p:nvSpPr>
          <p:spPr bwMode="auto">
            <a:xfrm>
              <a:off x="850" y="0"/>
              <a:ext cx="2029" cy="25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7" name="Rectangle 11"/>
            <p:cNvSpPr>
              <a:spLocks noChangeAspect="1" noChangeArrowheads="1"/>
            </p:cNvSpPr>
            <p:nvPr userDrawn="1"/>
          </p:nvSpPr>
          <p:spPr bwMode="auto">
            <a:xfrm>
              <a:off x="2879" y="0"/>
              <a:ext cx="2029" cy="254"/>
            </a:xfrm>
            <a:prstGeom prst="rect">
              <a:avLst/>
            </a:prstGeom>
            <a:solidFill>
              <a:srgbClr val="1D3F4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</p:grpSp>
      <p:sp>
        <p:nvSpPr>
          <p:cNvPr id="8" name="Rectangle 16"/>
          <p:cNvSpPr txBox="1">
            <a:spLocks noChangeArrowheads="1"/>
          </p:cNvSpPr>
          <p:nvPr userDrawn="1"/>
        </p:nvSpPr>
        <p:spPr bwMode="auto">
          <a:xfrm>
            <a:off x="5273675" y="692150"/>
            <a:ext cx="32273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lnSpc>
                <a:spcPts val="1200"/>
              </a:lnSpc>
              <a:defRPr sz="1200" b="1"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schemeClr val="tx1">
                    <a:tint val="75000"/>
                  </a:schemeClr>
                </a:solidFill>
              </a:rPr>
              <a:t>Dr. Max Mustermann</a:t>
            </a:r>
            <a:br>
              <a:rPr lang="de-DE" dirty="0" smtClean="0">
                <a:solidFill>
                  <a:schemeClr val="tx1">
                    <a:tint val="75000"/>
                  </a:schemeClr>
                </a:solidFill>
              </a:rPr>
            </a:br>
            <a:r>
              <a:rPr lang="de-DE" b="0" dirty="0" smtClean="0">
                <a:solidFill>
                  <a:schemeClr val="tx1">
                    <a:tint val="75000"/>
                  </a:schemeClr>
                </a:solidFill>
              </a:rPr>
              <a:t>Referat Kommunikation &amp; Marketing </a:t>
            </a:r>
            <a:br>
              <a:rPr lang="de-DE" b="0" dirty="0" smtClean="0">
                <a:solidFill>
                  <a:schemeClr val="tx1">
                    <a:tint val="75000"/>
                  </a:schemeClr>
                </a:solidFill>
              </a:rPr>
            </a:br>
            <a:r>
              <a:rPr lang="de-DE" b="0" dirty="0" smtClean="0">
                <a:solidFill>
                  <a:schemeClr val="tx1">
                    <a:tint val="75000"/>
                  </a:schemeClr>
                </a:solidFill>
              </a:rPr>
              <a:t>Verwaltung</a:t>
            </a:r>
            <a:endParaRPr lang="de-DE" b="0" dirty="0">
              <a:solidFill>
                <a:schemeClr val="tx1">
                  <a:tint val="75000"/>
                </a:schemeClr>
              </a:solidFill>
            </a:endParaRPr>
          </a:p>
        </p:txBody>
      </p:sp>
      <p:grpSp>
        <p:nvGrpSpPr>
          <p:cNvPr id="9" name="Group 2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" name="Picture 25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007"/>
              <a:ext cx="3065" cy="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5"/>
            <p:cNvSpPr>
              <a:spLocks noChangeArrowheads="1"/>
            </p:cNvSpPr>
            <p:nvPr userDrawn="1"/>
          </p:nvSpPr>
          <p:spPr bwMode="auto">
            <a:xfrm>
              <a:off x="2" y="0"/>
              <a:ext cx="5758" cy="28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</p:grpSp>
      <p:sp>
        <p:nvSpPr>
          <p:cNvPr id="12" name="Rechteck 15"/>
          <p:cNvSpPr/>
          <p:nvPr userDrawn="1"/>
        </p:nvSpPr>
        <p:spPr>
          <a:xfrm>
            <a:off x="3143250" y="4572000"/>
            <a:ext cx="6000750" cy="928688"/>
          </a:xfrm>
          <a:prstGeom prst="rect">
            <a:avLst/>
          </a:prstGeom>
          <a:solidFill>
            <a:srgbClr val="008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" name="Textfeld 29"/>
          <p:cNvSpPr txBox="1"/>
          <p:nvPr userDrawn="1"/>
        </p:nvSpPr>
        <p:spPr>
          <a:xfrm>
            <a:off x="3071813" y="3565525"/>
            <a:ext cx="607218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atin typeface="Frutiger Next LT W1G" pitchFamily="34" charset="0"/>
              </a:rPr>
              <a:t>Christof Ermer</a:t>
            </a:r>
            <a:br>
              <a:rPr lang="de-DE" sz="2000" dirty="0">
                <a:latin typeface="Frutiger Next LT W1G" pitchFamily="34" charset="0"/>
              </a:rPr>
            </a:br>
            <a:r>
              <a:rPr lang="de-DE" sz="2000" dirty="0">
                <a:latin typeface="Frutiger Next LT W1G" pitchFamily="34" charset="0"/>
              </a:rPr>
              <a:t>Lehrstuhl Lupton, AG Schüller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atin typeface="Frutiger Next LT W1G" pitchFamily="34" charset="0"/>
              </a:rPr>
              <a:t>Fakultät Physik</a:t>
            </a:r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1"/>
          </p:nvPr>
        </p:nvSpPr>
        <p:spPr>
          <a:xfrm>
            <a:off x="3071842" y="2357430"/>
            <a:ext cx="5786438" cy="500066"/>
          </a:xfrm>
        </p:spPr>
        <p:txBody>
          <a:bodyPr>
            <a:noAutofit/>
          </a:bodyPr>
          <a:lstStyle>
            <a:lvl1pPr>
              <a:defRPr sz="2800" baseline="0"/>
            </a:lvl1pPr>
          </a:lstStyle>
          <a:p>
            <a:pPr lvl="0"/>
            <a:r>
              <a:rPr lang="en-US" dirty="0" smtClean="0"/>
              <a:t>Textmasterformate durch Klicken bearbeiten</a:t>
            </a:r>
          </a:p>
        </p:txBody>
      </p:sp>
      <p:sp>
        <p:nvSpPr>
          <p:cNvPr id="24" name="Textplatzhalter 22"/>
          <p:cNvSpPr>
            <a:spLocks noGrp="1"/>
          </p:cNvSpPr>
          <p:nvPr>
            <p:ph type="body" sz="quarter" idx="12"/>
          </p:nvPr>
        </p:nvSpPr>
        <p:spPr>
          <a:xfrm>
            <a:off x="3071802" y="2857496"/>
            <a:ext cx="6072198" cy="500066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Textmasterformate durch Klicken bearbeiten</a:t>
            </a:r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13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62A9F57-8588-46BF-8FB1-6F59D9E88988}" type="datetimeFigureOut">
              <a:rPr lang="de-DE"/>
              <a:pPr>
                <a:defRPr/>
              </a:pPr>
              <a:t>20.10.2015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344613" y="1652588"/>
            <a:ext cx="7188200" cy="696912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1344613" y="2562225"/>
            <a:ext cx="7188200" cy="3962400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err="1"/>
              <a:t>Textmasterformate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1367AB6-2E77-4007-9CCE-A2CCCB73954D}" type="datetimeFigureOut">
              <a:rPr lang="de-DE"/>
              <a:pPr>
                <a:defRPr/>
              </a:pPr>
              <a:t>20.10.2015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ACC14FE-4B2C-4036-8D27-85DFC762B7D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00173"/>
            <a:ext cx="8229600" cy="50644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189185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189185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5992"/>
            <a:ext cx="3008313" cy="128588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28736"/>
            <a:ext cx="5111750" cy="469742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3500438"/>
            <a:ext cx="3008313" cy="26432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9EA00F5-9AF0-4CC1-BDC2-F065A05A5788}" type="datetimeFigureOut">
              <a:rPr lang="de-DE"/>
              <a:pPr>
                <a:defRPr/>
              </a:pPr>
              <a:t>20.10.2015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122E612-336E-4CF6-9E5E-1C1FAA432C0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5875" y="1714500"/>
            <a:ext cx="7500938" cy="500063"/>
          </a:xfrm>
        </p:spPr>
        <p:txBody>
          <a:bodyPr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85875" y="2428875"/>
            <a:ext cx="7500938" cy="4071938"/>
          </a:xfrm>
        </p:spPr>
        <p:txBody>
          <a:bodyPr/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Bild3_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950" y="115888"/>
            <a:ext cx="24447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9"/>
          <p:cNvGrpSpPr>
            <a:grpSpLocks noChangeAspect="1"/>
          </p:cNvGrpSpPr>
          <p:nvPr userDrawn="1"/>
        </p:nvGrpSpPr>
        <p:grpSpPr bwMode="auto">
          <a:xfrm>
            <a:off x="1331913" y="0"/>
            <a:ext cx="7812087" cy="461963"/>
            <a:chOff x="850" y="0"/>
            <a:chExt cx="4058" cy="254"/>
          </a:xfrm>
          <a:solidFill>
            <a:srgbClr val="009B77"/>
          </a:solidFill>
        </p:grpSpPr>
        <p:sp>
          <p:nvSpPr>
            <p:cNvPr id="9" name="Rectangle 10"/>
            <p:cNvSpPr>
              <a:spLocks noChangeAspect="1" noChangeArrowheads="1"/>
            </p:cNvSpPr>
            <p:nvPr/>
          </p:nvSpPr>
          <p:spPr bwMode="auto">
            <a:xfrm>
              <a:off x="850" y="0"/>
              <a:ext cx="2029" cy="25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spect="1" noChangeArrowheads="1"/>
            </p:cNvSpPr>
            <p:nvPr/>
          </p:nvSpPr>
          <p:spPr bwMode="auto">
            <a:xfrm>
              <a:off x="2879" y="0"/>
              <a:ext cx="2029" cy="254"/>
            </a:xfrm>
            <a:prstGeom prst="rect">
              <a:avLst/>
            </a:prstGeom>
            <a:solidFill>
              <a:srgbClr val="00899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</p:grpSp>
      <p:sp>
        <p:nvSpPr>
          <p:cNvPr id="11" name="Rectangle 16"/>
          <p:cNvSpPr txBox="1">
            <a:spLocks noChangeArrowheads="1"/>
          </p:cNvSpPr>
          <p:nvPr userDrawn="1"/>
        </p:nvSpPr>
        <p:spPr bwMode="auto">
          <a:xfrm>
            <a:off x="5273675" y="638175"/>
            <a:ext cx="35131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lnSpc>
                <a:spcPts val="1200"/>
              </a:lnSpc>
              <a:defRPr sz="1200" b="1"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latin typeface="Frutiger Next LT W1G" pitchFamily="34" charset="0"/>
              </a:rPr>
              <a:t>Christof Ermer	</a:t>
            </a:r>
            <a:br>
              <a:rPr lang="de-DE" dirty="0" smtClean="0">
                <a:latin typeface="Frutiger Next LT W1G" pitchFamily="34" charset="0"/>
              </a:rPr>
            </a:br>
            <a:r>
              <a:rPr lang="de-DE" b="0" dirty="0" smtClean="0">
                <a:latin typeface="Frutiger Next LT W1G" pitchFamily="34" charset="0"/>
              </a:rPr>
              <a:t>Lehrstuhl  Lupton, AG Schüller</a:t>
            </a:r>
            <a:br>
              <a:rPr lang="de-DE" b="0" dirty="0" smtClean="0">
                <a:latin typeface="Frutiger Next LT W1G" pitchFamily="34" charset="0"/>
              </a:rPr>
            </a:br>
            <a:r>
              <a:rPr lang="de-DE" b="0" dirty="0" smtClean="0">
                <a:latin typeface="Frutiger Next LT W1G" pitchFamily="34" charset="0"/>
              </a:rPr>
              <a:t>Fakultät Physik</a:t>
            </a:r>
            <a:endParaRPr lang="de-DE" b="0" dirty="0">
              <a:latin typeface="Frutiger Next LT W1G" pitchFamily="34" charset="0"/>
            </a:endParaRPr>
          </a:p>
        </p:txBody>
      </p:sp>
      <p:sp>
        <p:nvSpPr>
          <p:cNvPr id="1029" name="Textplatzhalter 16"/>
          <p:cNvSpPr>
            <a:spLocks noGrp="1"/>
          </p:cNvSpPr>
          <p:nvPr>
            <p:ph type="body" idx="1"/>
          </p:nvPr>
        </p:nvSpPr>
        <p:spPr bwMode="auto">
          <a:xfrm>
            <a:off x="1285875" y="2428875"/>
            <a:ext cx="7500938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 smtClean="0"/>
          </a:p>
        </p:txBody>
      </p:sp>
      <p:sp>
        <p:nvSpPr>
          <p:cNvPr id="1030" name="Titelplatzhalter 17"/>
          <p:cNvSpPr>
            <a:spLocks noGrp="1"/>
          </p:cNvSpPr>
          <p:nvPr>
            <p:ph type="title"/>
          </p:nvPr>
        </p:nvSpPr>
        <p:spPr bwMode="auto">
          <a:xfrm>
            <a:off x="1285875" y="1714500"/>
            <a:ext cx="750093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2" r:id="rId2"/>
    <p:sldLayoutId id="2147483657" r:id="rId3"/>
    <p:sldLayoutId id="2147483653" r:id="rId4"/>
    <p:sldLayoutId id="2147483654" r:id="rId5"/>
    <p:sldLayoutId id="2147483658" r:id="rId6"/>
    <p:sldLayoutId id="2147483655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Frutiger Next LT W1G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Frutiger Next LT W1G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Frutiger Next LT W1G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Frutiger Next LT W1G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Frutiger Next LT W1G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Frutiger Next LT W1G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Frutiger Next LT W1G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Frutiger Next LT W1G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Frutiger Next LT W1G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Font typeface="Arial" charset="0"/>
        <a:defRPr sz="2800" b="1" kern="1200">
          <a:solidFill>
            <a:schemeClr val="tx1"/>
          </a:solidFill>
          <a:latin typeface="Frutiger Next LT W1G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mh.de/pt100/tabelle.html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mh.de/pt100/tabelle.html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5.xml"/><Relationship Id="rId1" Type="http://schemas.openxmlformats.org/officeDocument/2006/relationships/video" Target="SinusServo.av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alog.com/ad9467" TargetMode="Externa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digilentinc.com/Products/Detail.cfm?NavPath=2,1095,1096&amp;Prod=AD9467-FMC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lentinc.com/Products/Detail.cfm?NavPath=2,1095,1156&amp;Prod=FMC-CARRIER-S6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1692275" y="549275"/>
            <a:ext cx="5786438" cy="652463"/>
          </a:xfrm>
        </p:spPr>
        <p:txBody>
          <a:bodyPr/>
          <a:lstStyle/>
          <a:p>
            <a:pPr marL="0" indent="0" eaLnBrk="1" hangingPunct="1"/>
            <a:r>
              <a:rPr lang="de-DE" smtClean="0">
                <a:latin typeface="Frutiger Next LT W1G"/>
              </a:rPr>
              <a:t>Wer misst misst Mist  ..  Teil3</a:t>
            </a:r>
          </a:p>
          <a:p>
            <a:pPr marL="0" indent="0" eaLnBrk="1" hangingPunct="1"/>
            <a:endParaRPr lang="de-DE" smtClean="0">
              <a:latin typeface="Frutiger Next LT W1G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348038" y="1052513"/>
            <a:ext cx="5545137" cy="2376487"/>
          </a:xfrm>
        </p:spPr>
        <p:txBody>
          <a:bodyPr rtlCol="0"/>
          <a:lstStyle/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de-DE" sz="2400" dirty="0" err="1" smtClean="0"/>
              <a:t>Messmethoden</a:t>
            </a:r>
            <a:r>
              <a:rPr lang="de-DE" sz="2400" dirty="0" smtClean="0"/>
              <a:t> in der Laborpraxis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de-DE" sz="2400" dirty="0" smtClean="0"/>
              <a:t>Analoge Signalverstärkung</a:t>
            </a:r>
            <a:endParaRPr lang="de-DE" sz="1050" dirty="0" smtClean="0"/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de-DE" sz="2400" dirty="0" smtClean="0"/>
              <a:t>Realisationsmöglichkeiten elektronischer und Mikrocontroller unterstützter Geräte an unserem Lehrstuhl.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1400" dirty="0" smtClean="0"/>
              <a:t>03.06.2013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de-DE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de-DE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de-DE" dirty="0"/>
          </a:p>
        </p:txBody>
      </p:sp>
      <p:pic>
        <p:nvPicPr>
          <p:cNvPr id="11267" name="Picture 2" descr="C:\Dokumente und Einstellungen\Christof\Desktop\MMM-Neu Plus Material\ElektronikB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349500"/>
            <a:ext cx="2771775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feld 3"/>
          <p:cNvSpPr txBox="1">
            <a:spLocks noChangeArrowheads="1"/>
          </p:cNvSpPr>
          <p:nvPr/>
        </p:nvSpPr>
        <p:spPr bwMode="auto">
          <a:xfrm>
            <a:off x="755650" y="4508500"/>
            <a:ext cx="777716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>
                <a:latin typeface="Calibri" pitchFamily="34" charset="0"/>
              </a:rPr>
              <a:t>Eine bessere, jedoch aufwendigere Lösung ist die Verwendung von </a:t>
            </a:r>
            <a:r>
              <a:rPr lang="de-DE" b="1" dirty="0">
                <a:latin typeface="Calibri" pitchFamily="34" charset="0"/>
              </a:rPr>
              <a:t>2 adrigen, geschirmten</a:t>
            </a:r>
            <a:r>
              <a:rPr lang="de-DE" dirty="0">
                <a:latin typeface="Calibri" pitchFamily="34" charset="0"/>
              </a:rPr>
              <a:t> Leitungen. ( und leider geht damit </a:t>
            </a:r>
            <a:r>
              <a:rPr lang="de-DE" dirty="0" smtClean="0">
                <a:latin typeface="Calibri" pitchFamily="34" charset="0"/>
              </a:rPr>
              <a:t>das beliebte </a:t>
            </a:r>
            <a:r>
              <a:rPr lang="de-DE" b="1" dirty="0">
                <a:latin typeface="Calibri" pitchFamily="34" charset="0"/>
              </a:rPr>
              <a:t>BNC </a:t>
            </a:r>
            <a:r>
              <a:rPr lang="de-DE" b="1" dirty="0" smtClean="0">
                <a:latin typeface="Calibri" pitchFamily="34" charset="0"/>
              </a:rPr>
              <a:t>Kabel </a:t>
            </a:r>
            <a:r>
              <a:rPr lang="de-DE" dirty="0">
                <a:latin typeface="Calibri" pitchFamily="34" charset="0"/>
              </a:rPr>
              <a:t>nicht. )</a:t>
            </a:r>
          </a:p>
          <a:p>
            <a:r>
              <a:rPr lang="de-DE" dirty="0">
                <a:latin typeface="Calibri" pitchFamily="34" charset="0"/>
              </a:rPr>
              <a:t>Dabei ist  nur  eine Signalleitung „</a:t>
            </a:r>
            <a:r>
              <a:rPr lang="de-DE" b="1" dirty="0">
                <a:latin typeface="Calibri" pitchFamily="34" charset="0"/>
              </a:rPr>
              <a:t>an nur einer Seite</a:t>
            </a:r>
            <a:r>
              <a:rPr lang="de-DE" dirty="0">
                <a:latin typeface="Calibri" pitchFamily="34" charset="0"/>
              </a:rPr>
              <a:t>“ </a:t>
            </a:r>
            <a:r>
              <a:rPr lang="de-DE" b="1" dirty="0">
                <a:latin typeface="Calibri" pitchFamily="34" charset="0"/>
              </a:rPr>
              <a:t>galvanisch</a:t>
            </a:r>
            <a:r>
              <a:rPr lang="de-DE" dirty="0">
                <a:latin typeface="Calibri" pitchFamily="34" charset="0"/>
              </a:rPr>
              <a:t> (direkt) mit dem Schirm verbunden.  </a:t>
            </a:r>
          </a:p>
          <a:p>
            <a:r>
              <a:rPr lang="de-DE" dirty="0">
                <a:latin typeface="Calibri" pitchFamily="34" charset="0"/>
              </a:rPr>
              <a:t>Die Schirmung  liegt wie ein, „an der anderen  Seite </a:t>
            </a:r>
            <a:r>
              <a:rPr lang="de-DE" b="1" dirty="0">
                <a:latin typeface="Calibri" pitchFamily="34" charset="0"/>
              </a:rPr>
              <a:t>offener</a:t>
            </a:r>
            <a:r>
              <a:rPr lang="de-DE" dirty="0">
                <a:latin typeface="Calibri" pitchFamily="34" charset="0"/>
              </a:rPr>
              <a:t> Strumpf“  um die Signaldrähte.  Die Schirmung ist also stromfrei.. und kann somit keine Störungen auf das Signal addieren</a:t>
            </a:r>
            <a:r>
              <a:rPr lang="de-DE" dirty="0" smtClean="0">
                <a:latin typeface="Calibri" pitchFamily="34" charset="0"/>
              </a:rPr>
              <a:t>. ! Diese Kabel muss man typsicherweise so </a:t>
            </a:r>
            <a:r>
              <a:rPr lang="de-DE" b="1" dirty="0" smtClean="0">
                <a:latin typeface="Calibri" pitchFamily="34" charset="0"/>
              </a:rPr>
              <a:t>selber bauen </a:t>
            </a:r>
            <a:r>
              <a:rPr lang="de-DE" dirty="0" smtClean="0">
                <a:latin typeface="Calibri" pitchFamily="34" charset="0"/>
              </a:rPr>
              <a:t>!</a:t>
            </a:r>
            <a:endParaRPr lang="de-DE" dirty="0">
              <a:latin typeface="Calibri" pitchFamily="34" charset="0"/>
            </a:endParaRPr>
          </a:p>
        </p:txBody>
      </p:sp>
      <p:pic>
        <p:nvPicPr>
          <p:cNvPr id="22530" name="Picture 2" descr="C:\Dokumente und Einstellungen\Christof\Desktop\MMM-Neu Plus Material\SymmetrischeSchirmu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412875"/>
            <a:ext cx="773112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feld 4"/>
          <p:cNvSpPr txBox="1">
            <a:spLocks noChangeArrowheads="1"/>
          </p:cNvSpPr>
          <p:nvPr/>
        </p:nvSpPr>
        <p:spPr bwMode="auto">
          <a:xfrm>
            <a:off x="4284663" y="1196975"/>
            <a:ext cx="3671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/>
              <a:t>Symmetrischer Anschluss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Dokumente und Einstellungen\Christof\Desktop\MMM-Neu Plus Material\SchwimmendG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2060575"/>
            <a:ext cx="6067425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feld 2"/>
          <p:cNvSpPr txBox="1">
            <a:spLocks noChangeArrowheads="1"/>
          </p:cNvSpPr>
          <p:nvPr/>
        </p:nvSpPr>
        <p:spPr bwMode="auto">
          <a:xfrm>
            <a:off x="827088" y="1412875"/>
            <a:ext cx="8137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>
                <a:latin typeface="Calibri" pitchFamily="34" charset="0"/>
              </a:rPr>
              <a:t>Potentialausgleich</a:t>
            </a:r>
            <a:r>
              <a:rPr lang="de-DE" dirty="0">
                <a:latin typeface="Calibri" pitchFamily="34" charset="0"/>
              </a:rPr>
              <a:t> schwimmender  Massebezüge von quasi potentialfreien Signalquellen.</a:t>
            </a:r>
          </a:p>
        </p:txBody>
      </p:sp>
      <p:sp>
        <p:nvSpPr>
          <p:cNvPr id="23555" name="Textfeld 3"/>
          <p:cNvSpPr txBox="1">
            <a:spLocks noChangeArrowheads="1"/>
          </p:cNvSpPr>
          <p:nvPr/>
        </p:nvSpPr>
        <p:spPr bwMode="auto">
          <a:xfrm>
            <a:off x="250825" y="2205038"/>
            <a:ext cx="2376488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>
                <a:latin typeface="Calibri" pitchFamily="34" charset="0"/>
              </a:rPr>
              <a:t>Batterie betriebene Multimetern in ihren isolierten Gehäusen ist es egal welche Potentiale man misst.</a:t>
            </a:r>
          </a:p>
          <a:p>
            <a:endParaRPr lang="de-DE" dirty="0">
              <a:latin typeface="Calibri" pitchFamily="34" charset="0"/>
            </a:endParaRPr>
          </a:p>
          <a:p>
            <a:r>
              <a:rPr lang="de-DE" dirty="0">
                <a:latin typeface="Calibri" pitchFamily="34" charset="0"/>
              </a:rPr>
              <a:t>Erdgebundene </a:t>
            </a:r>
            <a:r>
              <a:rPr lang="de-DE" dirty="0" err="1">
                <a:latin typeface="Calibri" pitchFamily="34" charset="0"/>
              </a:rPr>
              <a:t>Meßgeräte</a:t>
            </a:r>
            <a:r>
              <a:rPr lang="de-DE" dirty="0">
                <a:latin typeface="Calibri" pitchFamily="34" charset="0"/>
              </a:rPr>
              <a:t> jedoch  wollen das </a:t>
            </a:r>
            <a:r>
              <a:rPr lang="de-DE" dirty="0" err="1">
                <a:latin typeface="Calibri" pitchFamily="34" charset="0"/>
              </a:rPr>
              <a:t>Meßsignal</a:t>
            </a:r>
            <a:r>
              <a:rPr lang="de-DE" dirty="0">
                <a:latin typeface="Calibri" pitchFamily="34" charset="0"/>
              </a:rPr>
              <a:t> in der Nähe der Mitte der Betriebsspannung</a:t>
            </a:r>
          </a:p>
          <a:p>
            <a:r>
              <a:rPr lang="de-DE" dirty="0">
                <a:latin typeface="Calibri" pitchFamily="34" charset="0"/>
              </a:rPr>
              <a:t>assoziiert haben. Dies kann man mit einem Potentialausgleichs-</a:t>
            </a:r>
          </a:p>
          <a:p>
            <a:r>
              <a:rPr lang="de-DE" dirty="0">
                <a:latin typeface="Calibri" pitchFamily="34" charset="0"/>
              </a:rPr>
              <a:t>widerstand erreichen.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C:\Dokumente und Einstellungen\Christof\Desktop\MMM-Neu Plus Material\MasseknotenamTis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989138"/>
            <a:ext cx="74199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feld 4"/>
          <p:cNvSpPr txBox="1">
            <a:spLocks noChangeArrowheads="1"/>
          </p:cNvSpPr>
          <p:nvPr/>
        </p:nvSpPr>
        <p:spPr bwMode="auto">
          <a:xfrm>
            <a:off x="1042988" y="1341438"/>
            <a:ext cx="7273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>
                <a:latin typeface="Calibri" pitchFamily="34" charset="0"/>
              </a:rPr>
              <a:t>Maßnahme zur 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b="1" dirty="0" smtClean="0">
                <a:latin typeface="Calibri" pitchFamily="34" charset="0"/>
              </a:rPr>
              <a:t>Vermeidung </a:t>
            </a:r>
            <a:r>
              <a:rPr lang="de-DE" b="1" dirty="0">
                <a:latin typeface="Calibri" pitchFamily="34" charset="0"/>
              </a:rPr>
              <a:t>von Erdschleifen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Dokumente und Einstellungen\Christof\Desktop\MMM-Neu Plus Material\ErdSteck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2205038"/>
            <a:ext cx="5967412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feld 2"/>
          <p:cNvSpPr txBox="1">
            <a:spLocks noChangeArrowheads="1"/>
          </p:cNvSpPr>
          <p:nvPr/>
        </p:nvSpPr>
        <p:spPr bwMode="auto">
          <a:xfrm>
            <a:off x="395288" y="1412875"/>
            <a:ext cx="85693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>
                <a:latin typeface="Calibri" pitchFamily="34" charset="0"/>
              </a:rPr>
              <a:t>Zur </a:t>
            </a:r>
            <a:r>
              <a:rPr lang="de-DE" b="1" dirty="0">
                <a:latin typeface="Calibri" pitchFamily="34" charset="0"/>
              </a:rPr>
              <a:t>Vermeidung von Erdschleifen </a:t>
            </a:r>
            <a:r>
              <a:rPr lang="de-DE" dirty="0">
                <a:latin typeface="Calibri" pitchFamily="34" charset="0"/>
              </a:rPr>
              <a:t>können die beliebten </a:t>
            </a:r>
            <a:r>
              <a:rPr lang="de-DE" b="1" dirty="0" err="1">
                <a:latin typeface="Calibri" pitchFamily="34" charset="0"/>
              </a:rPr>
              <a:t>Steckerleisten</a:t>
            </a:r>
            <a:r>
              <a:rPr lang="de-DE" dirty="0">
                <a:latin typeface="Calibri" pitchFamily="34" charset="0"/>
              </a:rPr>
              <a:t>  mit einem zusätzlichen Erdungs-Stecker  bestückt werden, dessen ‚dicker‘ Draht zum </a:t>
            </a:r>
            <a:r>
              <a:rPr lang="de-DE" b="1" dirty="0">
                <a:latin typeface="Calibri" pitchFamily="34" charset="0"/>
              </a:rPr>
              <a:t>Knotenpunkt</a:t>
            </a:r>
            <a:r>
              <a:rPr lang="de-DE" dirty="0">
                <a:latin typeface="Calibri" pitchFamily="34" charset="0"/>
              </a:rPr>
              <a:t> geht.</a:t>
            </a:r>
          </a:p>
        </p:txBody>
      </p:sp>
      <p:sp>
        <p:nvSpPr>
          <p:cNvPr id="25603" name="Textfeld 3"/>
          <p:cNvSpPr txBox="1">
            <a:spLocks noChangeArrowheads="1"/>
          </p:cNvSpPr>
          <p:nvPr/>
        </p:nvSpPr>
        <p:spPr bwMode="auto">
          <a:xfrm>
            <a:off x="395288" y="2349500"/>
            <a:ext cx="2447925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Calibri" pitchFamily="34" charset="0"/>
              </a:rPr>
              <a:t>(sollten Probleme dieser Art auftreten.)</a:t>
            </a:r>
          </a:p>
          <a:p>
            <a:endParaRPr lang="de-DE">
              <a:latin typeface="Calibri" pitchFamily="34" charset="0"/>
            </a:endParaRPr>
          </a:p>
          <a:p>
            <a:r>
              <a:rPr lang="de-DE">
                <a:latin typeface="Calibri" pitchFamily="34" charset="0"/>
              </a:rPr>
              <a:t>Hier ist die seltene kommerzielle Spezies des  Schuko-Steckers ohne Stromkontakte, aber mit </a:t>
            </a:r>
            <a:r>
              <a:rPr lang="de-DE" b="1">
                <a:latin typeface="Calibri" pitchFamily="34" charset="0"/>
              </a:rPr>
              <a:t>Erdungsdraht</a:t>
            </a:r>
            <a:r>
              <a:rPr lang="de-DE">
                <a:latin typeface="Calibri" pitchFamily="34" charset="0"/>
              </a:rPr>
              <a:t> zu sehen. Die Öse kommt an den Kontenpunkt.</a:t>
            </a:r>
          </a:p>
          <a:p>
            <a:r>
              <a:rPr lang="de-DE">
                <a:latin typeface="Calibri" pitchFamily="34" charset="0"/>
              </a:rPr>
              <a:t>(Leicht selbst zu bauen.)</a:t>
            </a:r>
          </a:p>
          <a:p>
            <a:endParaRPr lang="de-DE">
              <a:latin typeface="Calibri" pitchFamily="34" charset="0"/>
            </a:endParaRPr>
          </a:p>
          <a:p>
            <a:endParaRPr lang="de-DE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Dokumente und Einstellungen\Christof\Eigene Dateien\Dropbox\MMM -T3\MMM-Neu Plus Material\SeyfriedErdl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53268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Dokumente und Einstellungen\Christof\Desktop\MMM-Neu Plus Material\2-Versus-4-Punk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781300"/>
            <a:ext cx="79216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feld 2"/>
          <p:cNvSpPr txBox="1">
            <a:spLocks noChangeArrowheads="1"/>
          </p:cNvSpPr>
          <p:nvPr/>
        </p:nvSpPr>
        <p:spPr bwMode="auto">
          <a:xfrm>
            <a:off x="611188" y="1412875"/>
            <a:ext cx="7777162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b="1">
                <a:latin typeface="Calibri" pitchFamily="34" charset="0"/>
              </a:rPr>
              <a:t>2-Leiter versus 4-Leiter Messung</a:t>
            </a:r>
          </a:p>
          <a:p>
            <a:r>
              <a:rPr lang="de-DE">
                <a:latin typeface="Calibri" pitchFamily="34" charset="0"/>
              </a:rPr>
              <a:t>Beide sehen sich  ähnlich, mit jedoch einem kleinen Unterschied. </a:t>
            </a:r>
          </a:p>
          <a:p>
            <a:r>
              <a:rPr lang="de-DE">
                <a:latin typeface="Calibri" pitchFamily="34" charset="0"/>
              </a:rPr>
              <a:t>Die </a:t>
            </a:r>
            <a:r>
              <a:rPr lang="de-DE" b="1">
                <a:latin typeface="Calibri" pitchFamily="34" charset="0"/>
              </a:rPr>
              <a:t>Spannungsmessung</a:t>
            </a:r>
            <a:r>
              <a:rPr lang="de-DE">
                <a:latin typeface="Calibri" pitchFamily="34" charset="0"/>
              </a:rPr>
              <a:t> erfolgt </a:t>
            </a:r>
            <a:r>
              <a:rPr lang="de-DE" b="1">
                <a:latin typeface="Calibri" pitchFamily="34" charset="0"/>
              </a:rPr>
              <a:t>direk</a:t>
            </a:r>
            <a:r>
              <a:rPr lang="de-DE">
                <a:latin typeface="Calibri" pitchFamily="34" charset="0"/>
              </a:rPr>
              <a:t>t am Messobjekt </a:t>
            </a:r>
          </a:p>
          <a:p>
            <a:r>
              <a:rPr lang="de-DE">
                <a:latin typeface="Calibri" pitchFamily="34" charset="0"/>
              </a:rPr>
              <a:t>Das erfordert </a:t>
            </a:r>
            <a:r>
              <a:rPr lang="de-DE" b="1">
                <a:latin typeface="Calibri" pitchFamily="34" charset="0"/>
              </a:rPr>
              <a:t>2</a:t>
            </a:r>
            <a:r>
              <a:rPr lang="de-DE">
                <a:latin typeface="Calibri" pitchFamily="34" charset="0"/>
              </a:rPr>
              <a:t> zusätzliche Leiter zur Probe.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3132138" y="2852738"/>
            <a:ext cx="0" cy="3168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7308850" y="263683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flipH="1">
            <a:off x="7164388" y="2349500"/>
            <a:ext cx="63500" cy="36687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4" name="Textfeld 17"/>
          <p:cNvSpPr txBox="1">
            <a:spLocks noChangeArrowheads="1"/>
          </p:cNvSpPr>
          <p:nvPr/>
        </p:nvSpPr>
        <p:spPr bwMode="auto">
          <a:xfrm>
            <a:off x="1116013" y="6021388"/>
            <a:ext cx="70564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Calibri" pitchFamily="34" charset="0"/>
              </a:rPr>
              <a:t>Die Linie  trennt das Messgerät von der Außenwelt</a:t>
            </a:r>
          </a:p>
          <a:p>
            <a:r>
              <a:rPr lang="de-DE">
                <a:latin typeface="Calibri" pitchFamily="34" charset="0"/>
              </a:rPr>
              <a:t>Das sehen wir uns genauer an…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feld 3"/>
          <p:cNvSpPr txBox="1">
            <a:spLocks noChangeArrowheads="1"/>
          </p:cNvSpPr>
          <p:nvPr/>
        </p:nvSpPr>
        <p:spPr bwMode="auto">
          <a:xfrm>
            <a:off x="900113" y="1196975"/>
            <a:ext cx="73437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b="1" dirty="0">
                <a:latin typeface="Calibri" pitchFamily="34" charset="0"/>
              </a:rPr>
              <a:t>Vierleitermessung  </a:t>
            </a:r>
          </a:p>
          <a:p>
            <a:r>
              <a:rPr lang="de-DE" dirty="0">
                <a:latin typeface="Calibri" pitchFamily="34" charset="0"/>
              </a:rPr>
              <a:t>Trotz galvanisch verbundener Leiter „an </a:t>
            </a:r>
            <a:r>
              <a:rPr lang="de-DE" b="1" dirty="0" err="1">
                <a:latin typeface="Calibri" pitchFamily="34" charset="0"/>
              </a:rPr>
              <a:t>Rt</a:t>
            </a:r>
            <a:r>
              <a:rPr lang="de-DE" dirty="0">
                <a:latin typeface="Calibri" pitchFamily="34" charset="0"/>
              </a:rPr>
              <a:t>“ ist der Stromfluss in den einzelnen Drähten unterschiedlich.  </a:t>
            </a:r>
            <a:r>
              <a:rPr lang="de-DE" dirty="0" err="1">
                <a:latin typeface="Calibri" pitchFamily="34" charset="0"/>
              </a:rPr>
              <a:t>Wikipedia</a:t>
            </a:r>
            <a:r>
              <a:rPr lang="de-DE" dirty="0">
                <a:latin typeface="Calibri" pitchFamily="34" charset="0"/>
              </a:rPr>
              <a:t> sieht es zwar so ---&gt; aber so erkennt man den Zusammenhang noch nicht gut, bis auf die Leitungswiderstände.</a:t>
            </a:r>
          </a:p>
        </p:txBody>
      </p:sp>
      <p:pic>
        <p:nvPicPr>
          <p:cNvPr id="28674" name="Picture 3" descr="C:\Dokumente und Einstellungen\Christof\Desktop\MMM-Neu Plus Material\TempMess_4_Lei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2492375"/>
            <a:ext cx="6477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feld 3"/>
          <p:cNvSpPr txBox="1">
            <a:spLocks noChangeArrowheads="1"/>
          </p:cNvSpPr>
          <p:nvPr/>
        </p:nvSpPr>
        <p:spPr bwMode="auto">
          <a:xfrm>
            <a:off x="755650" y="1196975"/>
            <a:ext cx="72009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>
                <a:latin typeface="Calibri" pitchFamily="34" charset="0"/>
              </a:rPr>
              <a:t>Gut zu erkennen, </a:t>
            </a:r>
            <a:r>
              <a:rPr lang="de-DE" dirty="0" err="1">
                <a:latin typeface="Calibri" pitchFamily="34" charset="0"/>
              </a:rPr>
              <a:t>Stromflusszweigung</a:t>
            </a:r>
            <a:r>
              <a:rPr lang="de-DE" dirty="0">
                <a:latin typeface="Calibri" pitchFamily="34" charset="0"/>
              </a:rPr>
              <a:t> direkt am Sensor.</a:t>
            </a:r>
          </a:p>
          <a:p>
            <a:r>
              <a:rPr lang="de-DE" dirty="0">
                <a:latin typeface="Calibri" pitchFamily="34" charset="0"/>
              </a:rPr>
              <a:t>Sense LO/HI ist die hochohmige Spannungsmessung und damit nicht strombehaftet. Die Leitungswiderstände spielen so gut wie keine Rolle.</a:t>
            </a:r>
          </a:p>
        </p:txBody>
      </p:sp>
      <p:pic>
        <p:nvPicPr>
          <p:cNvPr id="2050" name="Picture 2" descr="C:\Dokumente und Einstellungen\Christof\Desktop\MMM-Neu Plus Material\4PunktMessu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5328" y="2204863"/>
            <a:ext cx="5690967" cy="4303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C:\Dokumente und Einstellungen\Christof\Desktop\MMM-Neu Plus Material\4PunktKeithl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1196975"/>
            <a:ext cx="5487987" cy="53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feld 3"/>
          <p:cNvSpPr txBox="1">
            <a:spLocks noChangeArrowheads="1"/>
          </p:cNvSpPr>
          <p:nvPr/>
        </p:nvSpPr>
        <p:spPr bwMode="auto">
          <a:xfrm>
            <a:off x="323850" y="1557338"/>
            <a:ext cx="2376488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>
                <a:latin typeface="Calibri" pitchFamily="34" charset="0"/>
              </a:rPr>
              <a:t>So wird das </a:t>
            </a:r>
            <a:r>
              <a:rPr lang="de-DE" dirty="0" err="1">
                <a:latin typeface="Calibri" pitchFamily="34" charset="0"/>
              </a:rPr>
              <a:t>Keithley</a:t>
            </a:r>
            <a:r>
              <a:rPr lang="de-DE" dirty="0">
                <a:latin typeface="Calibri" pitchFamily="34" charset="0"/>
              </a:rPr>
              <a:t> angeschlossen.</a:t>
            </a:r>
          </a:p>
          <a:p>
            <a:endParaRPr lang="de-DE" dirty="0">
              <a:latin typeface="Calibri" pitchFamily="34" charset="0"/>
            </a:endParaRPr>
          </a:p>
          <a:p>
            <a:r>
              <a:rPr lang="de-DE" dirty="0">
                <a:latin typeface="Calibri" pitchFamily="34" charset="0"/>
              </a:rPr>
              <a:t>Achtung, der 4-Leiter Modus  muss natürlich erst aktiviert werden.</a:t>
            </a:r>
          </a:p>
          <a:p>
            <a:r>
              <a:rPr lang="de-DE" dirty="0">
                <a:latin typeface="Calibri" pitchFamily="34" charset="0"/>
              </a:rPr>
              <a:t>(not </a:t>
            </a:r>
            <a:r>
              <a:rPr lang="de-DE" dirty="0" err="1">
                <a:latin typeface="Calibri" pitchFamily="34" charset="0"/>
              </a:rPr>
              <a:t>default</a:t>
            </a:r>
            <a:r>
              <a:rPr lang="de-DE" dirty="0">
                <a:latin typeface="Calibri" pitchFamily="34" charset="0"/>
              </a:rPr>
              <a:t>!)</a:t>
            </a:r>
          </a:p>
          <a:p>
            <a:endParaRPr lang="de-DE" dirty="0">
              <a:latin typeface="Calibri" pitchFamily="34" charset="0"/>
            </a:endParaRPr>
          </a:p>
          <a:p>
            <a:r>
              <a:rPr lang="de-DE" dirty="0" err="1">
                <a:latin typeface="Calibri" pitchFamily="34" charset="0"/>
                <a:sym typeface="Wingdings" pitchFamily="2" charset="2"/>
              </a:rPr>
              <a:t>Configure</a:t>
            </a:r>
            <a:r>
              <a:rPr lang="de-DE" dirty="0">
                <a:latin typeface="Calibri" pitchFamily="34" charset="0"/>
                <a:sym typeface="Wingdings" pitchFamily="2" charset="2"/>
              </a:rPr>
              <a:t> V-Source  Menu-</a:t>
            </a:r>
            <a:endParaRPr lang="de-DE" dirty="0">
              <a:latin typeface="Calibri" pitchFamily="34" charset="0"/>
            </a:endParaRPr>
          </a:p>
          <a:p>
            <a:r>
              <a:rPr lang="de-DE" dirty="0">
                <a:latin typeface="Calibri" pitchFamily="34" charset="0"/>
              </a:rPr>
              <a:t>Sense-Mode Option</a:t>
            </a:r>
            <a:r>
              <a:rPr lang="de-DE" dirty="0">
                <a:latin typeface="Calibri" pitchFamily="34" charset="0"/>
                <a:sym typeface="Wingdings" pitchFamily="2" charset="2"/>
              </a:rPr>
              <a:t></a:t>
            </a:r>
          </a:p>
          <a:p>
            <a:r>
              <a:rPr lang="de-DE" dirty="0">
                <a:latin typeface="Calibri" pitchFamily="34" charset="0"/>
                <a:sym typeface="Wingdings" pitchFamily="2" charset="2"/>
              </a:rPr>
              <a:t>4-Wire </a:t>
            </a:r>
            <a:r>
              <a:rPr lang="de-DE" dirty="0" err="1">
                <a:latin typeface="Calibri" pitchFamily="34" charset="0"/>
                <a:sym typeface="Wingdings" pitchFamily="2" charset="2"/>
              </a:rPr>
              <a:t>Sensing</a:t>
            </a:r>
            <a:endParaRPr lang="de-DE" dirty="0">
              <a:latin typeface="Calibri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Dokumente und Einstellungen\Christof\Desktop\MMM-Neu Plus Material\Sensor Differenz  Schirm an Sig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5" y="2276475"/>
            <a:ext cx="80295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feld 2"/>
          <p:cNvSpPr txBox="1">
            <a:spLocks noChangeArrowheads="1"/>
          </p:cNvSpPr>
          <p:nvPr/>
        </p:nvSpPr>
        <p:spPr bwMode="auto">
          <a:xfrm>
            <a:off x="684213" y="1196975"/>
            <a:ext cx="74168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dirty="0">
                <a:latin typeface="Calibri" pitchFamily="34" charset="0"/>
              </a:rPr>
              <a:t>Sehr Interessant</a:t>
            </a:r>
            <a:r>
              <a:rPr lang="de-DE" dirty="0" smtClean="0">
                <a:latin typeface="Calibri" pitchFamily="34" charset="0"/>
              </a:rPr>
              <a:t>:   </a:t>
            </a:r>
            <a:r>
              <a:rPr lang="de-DE" b="1" dirty="0">
                <a:latin typeface="Calibri" pitchFamily="34" charset="0"/>
              </a:rPr>
              <a:t>Aktive Schirmung.</a:t>
            </a:r>
            <a:r>
              <a:rPr lang="de-DE" dirty="0">
                <a:latin typeface="Calibri" pitchFamily="34" charset="0"/>
              </a:rPr>
              <a:t>  </a:t>
            </a:r>
          </a:p>
          <a:p>
            <a:r>
              <a:rPr lang="de-DE" dirty="0">
                <a:latin typeface="Calibri" pitchFamily="34" charset="0"/>
              </a:rPr>
              <a:t>Der </a:t>
            </a:r>
            <a:r>
              <a:rPr lang="de-DE" dirty="0" err="1">
                <a:latin typeface="Calibri" pitchFamily="34" charset="0"/>
              </a:rPr>
              <a:t>Messverstärker</a:t>
            </a:r>
            <a:r>
              <a:rPr lang="de-DE" dirty="0">
                <a:latin typeface="Calibri" pitchFamily="34" charset="0"/>
              </a:rPr>
              <a:t> führt die „innere“ Schirmung im Signalpegel nach.. </a:t>
            </a:r>
          </a:p>
          <a:p>
            <a:r>
              <a:rPr lang="de-DE" dirty="0">
                <a:latin typeface="Calibri" pitchFamily="34" charset="0"/>
              </a:rPr>
              <a:t>(keine kapazitive Pulsdämpfung !!) Doppelt geschirmtes Kabel </a:t>
            </a:r>
            <a:r>
              <a:rPr lang="de-DE" dirty="0" smtClean="0">
                <a:latin typeface="Calibri" pitchFamily="34" charset="0"/>
              </a:rPr>
              <a:t>empfohlen.</a:t>
            </a:r>
            <a:endParaRPr lang="de-DE" dirty="0">
              <a:latin typeface="Calibri" pitchFamily="34" charset="0"/>
            </a:endParaRPr>
          </a:p>
          <a:p>
            <a:r>
              <a:rPr lang="de-DE" dirty="0">
                <a:latin typeface="Calibri" pitchFamily="34" charset="0"/>
              </a:rPr>
              <a:t>So etwas können wir bauen, falls einmal </a:t>
            </a:r>
            <a:r>
              <a:rPr lang="de-DE" dirty="0" smtClean="0">
                <a:latin typeface="Calibri" pitchFamily="34" charset="0"/>
              </a:rPr>
              <a:t>bei schnellen, </a:t>
            </a:r>
            <a:r>
              <a:rPr lang="de-DE" dirty="0" err="1" smtClean="0">
                <a:latin typeface="Calibri" pitchFamily="34" charset="0"/>
              </a:rPr>
              <a:t>schwachenPulsen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>
                <a:latin typeface="Calibri" pitchFamily="34" charset="0"/>
              </a:rPr>
              <a:t>Bedarf ist…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1"/>
          <p:cNvSpPr>
            <a:spLocks noGrp="1"/>
          </p:cNvSpPr>
          <p:nvPr>
            <p:ph type="title"/>
          </p:nvPr>
        </p:nvSpPr>
        <p:spPr>
          <a:xfrm>
            <a:off x="468313" y="1052513"/>
            <a:ext cx="2376487" cy="560387"/>
          </a:xfrm>
        </p:spPr>
        <p:txBody>
          <a:bodyPr/>
          <a:lstStyle/>
          <a:p>
            <a:pPr eaLnBrk="1" hangingPunct="1"/>
            <a:r>
              <a:rPr lang="de-DE" smtClean="0">
                <a:latin typeface="Frutiger Next LT W1G"/>
              </a:rPr>
              <a:t>Inhalt:</a:t>
            </a:r>
          </a:p>
        </p:txBody>
      </p:sp>
      <p:sp>
        <p:nvSpPr>
          <p:cNvPr id="13314" name="Inhaltsplatzhalter 2"/>
          <p:cNvSpPr>
            <a:spLocks noGrp="1"/>
          </p:cNvSpPr>
          <p:nvPr>
            <p:ph idx="1"/>
          </p:nvPr>
        </p:nvSpPr>
        <p:spPr>
          <a:xfrm>
            <a:off x="539750" y="1530350"/>
            <a:ext cx="8064500" cy="51387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1700" b="0" dirty="0" smtClean="0">
                <a:latin typeface="Frutiger Next LT W1G"/>
              </a:rPr>
              <a:t>auf Wunsch:</a:t>
            </a:r>
          </a:p>
          <a:p>
            <a:pPr eaLnBrk="1" hangingPunct="1">
              <a:lnSpc>
                <a:spcPct val="90000"/>
              </a:lnSpc>
            </a:pPr>
            <a:r>
              <a:rPr lang="de-DE" sz="1700" dirty="0" smtClean="0">
                <a:latin typeface="Frutiger Next LT W1G"/>
              </a:rPr>
              <a:t>ein kurzer theoretischer Exkurs durch die Praxis der Messtechniken im Labor.</a:t>
            </a:r>
          </a:p>
          <a:p>
            <a:pPr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de-DE" sz="1700" b="0" dirty="0" smtClean="0">
                <a:latin typeface="Frutiger Next LT W1G"/>
              </a:rPr>
              <a:t>Betrachtungen der Signalweiterleitung</a:t>
            </a:r>
          </a:p>
          <a:p>
            <a:pPr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de-DE" sz="1700" b="0" dirty="0" smtClean="0">
                <a:latin typeface="Frutiger Next LT W1G"/>
              </a:rPr>
              <a:t> </a:t>
            </a:r>
            <a:r>
              <a:rPr lang="de-DE" sz="1700" dirty="0" smtClean="0">
                <a:latin typeface="Frutiger Next LT W1G"/>
              </a:rPr>
              <a:t>2-Punkt</a:t>
            </a:r>
            <a:r>
              <a:rPr lang="de-DE" sz="1700" b="0" dirty="0" smtClean="0">
                <a:latin typeface="Frutiger Next LT W1G"/>
              </a:rPr>
              <a:t> Messung 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1700" b="1" dirty="0" smtClean="0"/>
              <a:t>	 Unsymmetrischer und symmetrischer Anschluss</a:t>
            </a:r>
          </a:p>
          <a:p>
            <a:pPr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de-DE" sz="1700" b="0" dirty="0" smtClean="0">
                <a:latin typeface="Frutiger Next LT W1G"/>
              </a:rPr>
              <a:t>Mögliche Erdschleifen berücksichtigen und vermeiden.</a:t>
            </a:r>
          </a:p>
          <a:p>
            <a:pPr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de-DE" sz="1700" b="0" dirty="0" smtClean="0">
                <a:latin typeface="Frutiger Next LT W1G"/>
              </a:rPr>
              <a:t> </a:t>
            </a:r>
            <a:r>
              <a:rPr lang="de-DE" sz="1700" dirty="0" smtClean="0">
                <a:latin typeface="Frutiger Next LT W1G"/>
              </a:rPr>
              <a:t>4 -Punkt </a:t>
            </a:r>
            <a:r>
              <a:rPr lang="de-DE" sz="1700" b="0" dirty="0" smtClean="0">
                <a:latin typeface="Frutiger Next LT W1G"/>
              </a:rPr>
              <a:t>Messung</a:t>
            </a:r>
          </a:p>
          <a:p>
            <a:pPr eaLnBrk="1" hangingPunct="1">
              <a:lnSpc>
                <a:spcPct val="90000"/>
              </a:lnSpc>
            </a:pPr>
            <a:endParaRPr lang="de-DE" sz="1700" b="0" dirty="0" smtClean="0">
              <a:latin typeface="Frutiger Next LT W1G"/>
            </a:endParaRPr>
          </a:p>
          <a:p>
            <a:pPr eaLnBrk="1" hangingPunct="1">
              <a:lnSpc>
                <a:spcPct val="90000"/>
              </a:lnSpc>
            </a:pPr>
            <a:r>
              <a:rPr lang="de-DE" sz="1700" b="0" dirty="0" smtClean="0">
                <a:latin typeface="Frutiger Next LT W1G"/>
              </a:rPr>
              <a:t>      </a:t>
            </a:r>
            <a:r>
              <a:rPr lang="de-DE" sz="1700" b="0" i="1" dirty="0" smtClean="0">
                <a:latin typeface="Frutiger Next LT W1G"/>
              </a:rPr>
              <a:t>….ein bisschen Elektronik</a:t>
            </a:r>
          </a:p>
          <a:p>
            <a:pPr eaLnBrk="1" hangingPunct="1">
              <a:lnSpc>
                <a:spcPct val="90000"/>
              </a:lnSpc>
            </a:pPr>
            <a:r>
              <a:rPr lang="de-DE" sz="1700" b="0" i="1" dirty="0" smtClean="0">
                <a:latin typeface="Frutiger Next LT W1G"/>
              </a:rPr>
              <a:t>5. M</a:t>
            </a:r>
            <a:r>
              <a:rPr lang="de-DE" sz="1700" b="0" dirty="0" smtClean="0">
                <a:latin typeface="Frutiger Next LT W1G"/>
              </a:rPr>
              <a:t>esssignale kontrolliert analog aufbereiten und verstärken. </a:t>
            </a:r>
          </a:p>
          <a:p>
            <a:pPr eaLnBrk="1" hangingPunct="1">
              <a:lnSpc>
                <a:spcPct val="90000"/>
              </a:lnSpc>
            </a:pPr>
            <a:r>
              <a:rPr lang="de-DE" sz="1700" b="0" dirty="0" smtClean="0">
                <a:latin typeface="Frutiger Next LT W1G"/>
              </a:rPr>
              <a:t>	(am Bsp. Temperatursensor </a:t>
            </a:r>
            <a:r>
              <a:rPr lang="de-DE" sz="1700" dirty="0" smtClean="0">
                <a:latin typeface="Frutiger Next LT W1G"/>
              </a:rPr>
              <a:t>PT100</a:t>
            </a:r>
            <a:r>
              <a:rPr lang="de-DE" sz="1700" b="0" dirty="0" smtClean="0">
                <a:latin typeface="Frutiger Next LT W1G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de-DE" sz="1700" b="0" dirty="0" smtClean="0">
              <a:latin typeface="Frutiger Next LT W1G"/>
            </a:endParaRPr>
          </a:p>
          <a:p>
            <a:pPr eaLnBrk="1" hangingPunct="1">
              <a:lnSpc>
                <a:spcPct val="90000"/>
              </a:lnSpc>
            </a:pPr>
            <a:r>
              <a:rPr lang="de-DE" sz="1700" b="0" dirty="0" smtClean="0">
                <a:latin typeface="Frutiger Next LT W1G"/>
              </a:rPr>
              <a:t>6. </a:t>
            </a:r>
            <a:r>
              <a:rPr lang="de-DE" sz="1700" dirty="0" smtClean="0">
                <a:latin typeface="Frutiger Next LT W1G"/>
              </a:rPr>
              <a:t>Mikrokontroller</a:t>
            </a:r>
            <a:r>
              <a:rPr lang="de-DE" sz="1700" b="0" dirty="0" smtClean="0">
                <a:latin typeface="Frutiger Next LT W1G"/>
              </a:rPr>
              <a:t> gestützte und damit kommunikationsfähige, steuerbare  Laborgeräte´,  nach eigenen Wünschen gebaut:</a:t>
            </a:r>
          </a:p>
          <a:p>
            <a:pPr eaLnBrk="1" hangingPunct="1">
              <a:lnSpc>
                <a:spcPct val="90000"/>
              </a:lnSpc>
            </a:pPr>
            <a:r>
              <a:rPr lang="de-DE" sz="1700" b="0" dirty="0" smtClean="0">
                <a:latin typeface="Frutiger Next LT W1G"/>
              </a:rPr>
              <a:t>		</a:t>
            </a:r>
            <a:r>
              <a:rPr lang="de-DE" sz="1700" dirty="0" smtClean="0">
                <a:latin typeface="Frutiger Next LT W1G"/>
              </a:rPr>
              <a:t>a.)</a:t>
            </a:r>
            <a:r>
              <a:rPr lang="de-DE" sz="1700" b="0" dirty="0" smtClean="0">
                <a:latin typeface="Frutiger Next LT W1G"/>
              </a:rPr>
              <a:t> </a:t>
            </a:r>
            <a:r>
              <a:rPr lang="de-DE" sz="1700" b="0" dirty="0" err="1" smtClean="0">
                <a:latin typeface="Frutiger Next LT W1G"/>
              </a:rPr>
              <a:t>Schrittmotore</a:t>
            </a:r>
            <a:r>
              <a:rPr lang="de-DE" sz="1700" b="0" dirty="0" smtClean="0">
                <a:latin typeface="Frutiger Next LT W1G"/>
              </a:rPr>
              <a:t> und Fernsteuer-Servos als exakt kontrollierbare 	mechanische Antriebe</a:t>
            </a:r>
          </a:p>
          <a:p>
            <a:pPr eaLnBrk="1" hangingPunct="1">
              <a:lnSpc>
                <a:spcPct val="90000"/>
              </a:lnSpc>
            </a:pPr>
            <a:r>
              <a:rPr lang="de-DE" sz="1700" b="0" dirty="0" smtClean="0">
                <a:latin typeface="Frutiger Next LT W1G"/>
              </a:rPr>
              <a:t>		</a:t>
            </a:r>
            <a:r>
              <a:rPr lang="de-DE" sz="1700" dirty="0" smtClean="0">
                <a:latin typeface="Frutiger Next LT W1G"/>
              </a:rPr>
              <a:t>b.)</a:t>
            </a:r>
            <a:r>
              <a:rPr lang="de-DE" sz="1700" b="0" dirty="0" smtClean="0">
                <a:latin typeface="Frutiger Next LT W1G"/>
              </a:rPr>
              <a:t> Mikrocontrollereinsatz zur Steuerung und Datenübermittlung</a:t>
            </a:r>
          </a:p>
          <a:p>
            <a:pPr eaLnBrk="1" hangingPunct="1">
              <a:lnSpc>
                <a:spcPct val="90000"/>
              </a:lnSpc>
            </a:pPr>
            <a:endParaRPr lang="de-DE" sz="1700" b="0" dirty="0" smtClean="0">
              <a:latin typeface="Frutiger Next LT W1G"/>
            </a:endParaRPr>
          </a:p>
          <a:p>
            <a:pPr eaLnBrk="1" hangingPunct="1">
              <a:lnSpc>
                <a:spcPct val="90000"/>
              </a:lnSpc>
            </a:pPr>
            <a:r>
              <a:rPr lang="de-DE" sz="1700" b="0" dirty="0" smtClean="0">
                <a:latin typeface="Frutiger Next LT W1G"/>
              </a:rPr>
              <a:t>7. Neuartige  messtechnische Möglichkeiten und Techniken der Akkumulation und Verarbeitung am Beispiel der Field Programmable Gate Arrays </a:t>
            </a:r>
            <a:r>
              <a:rPr lang="de-DE" sz="1700" b="0" dirty="0" smtClean="0">
                <a:latin typeface="Frutiger Next LT W1G"/>
                <a:sym typeface="Wingdings" pitchFamily="2" charset="2"/>
              </a:rPr>
              <a:t></a:t>
            </a:r>
            <a:r>
              <a:rPr lang="de-DE" sz="1700" dirty="0" smtClean="0">
                <a:latin typeface="Frutiger Next LT W1G"/>
              </a:rPr>
              <a:t>FPGA</a:t>
            </a:r>
            <a:endParaRPr lang="de-DE" sz="1700" b="0" dirty="0" smtClean="0">
              <a:latin typeface="Frutiger Next LT W1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platzhalter 2"/>
          <p:cNvSpPr>
            <a:spLocks noGrp="1"/>
          </p:cNvSpPr>
          <p:nvPr>
            <p:ph type="body" idx="1"/>
          </p:nvPr>
        </p:nvSpPr>
        <p:spPr>
          <a:xfrm>
            <a:off x="1042988" y="2420938"/>
            <a:ext cx="6769100" cy="1500187"/>
          </a:xfrm>
        </p:spPr>
        <p:txBody>
          <a:bodyPr/>
          <a:lstStyle/>
          <a:p>
            <a:pPr eaLnBrk="1" hangingPunct="1"/>
            <a:r>
              <a:rPr lang="de-DE" dirty="0" smtClean="0">
                <a:solidFill>
                  <a:srgbClr val="898989"/>
                </a:solidFill>
                <a:latin typeface="Frutiger Next LT W1G"/>
              </a:rPr>
              <a:t>Sensoren und Messsignale verstärken.</a:t>
            </a:r>
          </a:p>
          <a:p>
            <a:pPr eaLnBrk="1" hangingPunct="1"/>
            <a:r>
              <a:rPr lang="de-DE" dirty="0" smtClean="0">
                <a:solidFill>
                  <a:srgbClr val="898989"/>
                </a:solidFill>
                <a:latin typeface="Frutiger Next LT W1G"/>
              </a:rPr>
              <a:t>Diese Signale somit an die </a:t>
            </a:r>
            <a:r>
              <a:rPr lang="de-DE" dirty="0" err="1" smtClean="0">
                <a:solidFill>
                  <a:srgbClr val="898989"/>
                </a:solidFill>
                <a:latin typeface="Frutiger Next LT W1G"/>
              </a:rPr>
              <a:t>Messwerkzeuge</a:t>
            </a:r>
            <a:r>
              <a:rPr lang="de-DE" dirty="0" smtClean="0">
                <a:solidFill>
                  <a:srgbClr val="898989"/>
                </a:solidFill>
                <a:latin typeface="Frutiger Next LT W1G"/>
              </a:rPr>
              <a:t> anpassen.</a:t>
            </a:r>
          </a:p>
          <a:p>
            <a:pPr eaLnBrk="1" hangingPunct="1"/>
            <a:endParaRPr lang="de-DE" dirty="0" smtClean="0">
              <a:solidFill>
                <a:srgbClr val="898989"/>
              </a:solidFill>
              <a:latin typeface="Frutiger Next LT W1G"/>
            </a:endParaRPr>
          </a:p>
        </p:txBody>
      </p:sp>
      <p:sp>
        <p:nvSpPr>
          <p:cNvPr id="32770" name="Textfeld 4"/>
          <p:cNvSpPr txBox="1">
            <a:spLocks noChangeArrowheads="1"/>
          </p:cNvSpPr>
          <p:nvPr/>
        </p:nvSpPr>
        <p:spPr bwMode="auto">
          <a:xfrm>
            <a:off x="1042988" y="4076700"/>
            <a:ext cx="6913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>
                <a:latin typeface="Calibri" pitchFamily="34" charset="0"/>
              </a:rPr>
              <a:t>Exemplarisch an einem Temperatursensor vom Typ PT100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1"/>
          <p:cNvSpPr>
            <a:spLocks noGrp="1"/>
          </p:cNvSpPr>
          <p:nvPr>
            <p:ph type="title"/>
          </p:nvPr>
        </p:nvSpPr>
        <p:spPr>
          <a:xfrm>
            <a:off x="1187450" y="1268413"/>
            <a:ext cx="7188200" cy="936625"/>
          </a:xfrm>
        </p:spPr>
        <p:txBody>
          <a:bodyPr/>
          <a:lstStyle/>
          <a:p>
            <a:pPr eaLnBrk="1" hangingPunct="1"/>
            <a:r>
              <a:rPr lang="de-DE" smtClean="0">
                <a:latin typeface="Frutiger Next LT W1G"/>
              </a:rPr>
              <a:t>Temperaturen messen mit </a:t>
            </a:r>
            <a:br>
              <a:rPr lang="de-DE" smtClean="0">
                <a:latin typeface="Frutiger Next LT W1G"/>
              </a:rPr>
            </a:br>
            <a:r>
              <a:rPr lang="de-DE" smtClean="0">
                <a:latin typeface="Frutiger Next LT W1G"/>
              </a:rPr>
              <a:t>PT100 oder PT1000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7450" y="2349500"/>
            <a:ext cx="7188200" cy="15843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b="0" dirty="0" smtClean="0"/>
              <a:t>Was heißt PT100?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0" dirty="0" smtClean="0"/>
              <a:t>PT steht für das Material, aus dem der Messwiderstand ist.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b="0" dirty="0" smtClean="0"/>
              <a:t>		PT: Platin, </a:t>
            </a:r>
            <a:r>
              <a:rPr lang="de-DE" b="0" dirty="0" err="1" smtClean="0"/>
              <a:t>Ni</a:t>
            </a:r>
            <a:r>
              <a:rPr lang="de-DE" b="0" dirty="0" smtClean="0"/>
              <a:t>: Nickel.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b="0" dirty="0" smtClean="0"/>
              <a:t>100 steht für den Widerstandswert in Ohm, welchen der Messwiderstand bei 0°C annimmt.</a:t>
            </a:r>
            <a:endParaRPr lang="de-DE" dirty="0"/>
          </a:p>
        </p:txBody>
      </p:sp>
      <p:pic>
        <p:nvPicPr>
          <p:cNvPr id="33795" name="Picture 2" descr="C:\Dokumente und Einstellungen\Christof\Desktop\MMM-Neu Plus Material\pt100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5325" y="1341438"/>
            <a:ext cx="1604963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3" descr="C:\Dokumente und Einstellungen\Christof\Desktop\MMM-Neu Plus Material\pt100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3860800"/>
            <a:ext cx="29337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4" descr="C:\Dokumente und Einstellungen\Christof\Desktop\MMM-Neu Plus Material\pt100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4221163"/>
            <a:ext cx="2651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5" descr="C:\Dokumente und Einstellungen\Christof\Desktop\MMM-Neu Plus Material\pt100_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95713" y="4862513"/>
            <a:ext cx="5619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feld 7"/>
          <p:cNvSpPr txBox="1">
            <a:spLocks noChangeArrowheads="1"/>
          </p:cNvSpPr>
          <p:nvPr/>
        </p:nvSpPr>
        <p:spPr bwMode="auto">
          <a:xfrm>
            <a:off x="395288" y="4005263"/>
            <a:ext cx="20161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Calibri" pitchFamily="34" charset="0"/>
              </a:rPr>
              <a:t>Bauformen..</a:t>
            </a:r>
          </a:p>
          <a:p>
            <a:r>
              <a:rPr lang="de-DE">
                <a:latin typeface="Calibri" pitchFamily="34" charset="0"/>
              </a:rPr>
              <a:t>Von ganz winzig  (4mm), um diese z.B. in Spulen mit einzuwickeln, </a:t>
            </a:r>
          </a:p>
          <a:p>
            <a:r>
              <a:rPr lang="de-DE">
                <a:latin typeface="Calibri" pitchFamily="34" charset="0"/>
              </a:rPr>
              <a:t>bis sehr robust.</a:t>
            </a:r>
          </a:p>
        </p:txBody>
      </p:sp>
      <p:sp>
        <p:nvSpPr>
          <p:cNvPr id="33800" name="Textfeld 8"/>
          <p:cNvSpPr txBox="1">
            <a:spLocks noChangeArrowheads="1"/>
          </p:cNvSpPr>
          <p:nvPr/>
        </p:nvSpPr>
        <p:spPr bwMode="auto">
          <a:xfrm>
            <a:off x="2268538" y="6021388"/>
            <a:ext cx="86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Calibri" pitchFamily="34" charset="0"/>
              </a:rPr>
              <a:t>4mm</a:t>
            </a:r>
          </a:p>
        </p:txBody>
      </p:sp>
      <p:sp>
        <p:nvSpPr>
          <p:cNvPr id="33801" name="Textfeld 9"/>
          <p:cNvSpPr txBox="1">
            <a:spLocks noChangeArrowheads="1"/>
          </p:cNvSpPr>
          <p:nvPr/>
        </p:nvSpPr>
        <p:spPr bwMode="auto">
          <a:xfrm>
            <a:off x="7019925" y="4581525"/>
            <a:ext cx="1008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Calibri" pitchFamily="34" charset="0"/>
              </a:rPr>
              <a:t>Kryo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hteck 1"/>
          <p:cNvSpPr>
            <a:spLocks noChangeArrowheads="1"/>
          </p:cNvSpPr>
          <p:nvPr/>
        </p:nvSpPr>
        <p:spPr bwMode="auto">
          <a:xfrm>
            <a:off x="900113" y="2133600"/>
            <a:ext cx="6985000" cy="39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b="1" i="1" dirty="0">
                <a:latin typeface="Calibri" pitchFamily="34" charset="0"/>
              </a:rPr>
              <a:t>Die Messschaltungen</a:t>
            </a:r>
          </a:p>
          <a:p>
            <a:r>
              <a:rPr lang="de-DE" dirty="0">
                <a:latin typeface="Calibri" pitchFamily="34" charset="0"/>
              </a:rPr>
              <a:t>Oder:</a:t>
            </a:r>
          </a:p>
          <a:p>
            <a:r>
              <a:rPr lang="de-DE" b="1" dirty="0">
                <a:latin typeface="Calibri" pitchFamily="34" charset="0"/>
              </a:rPr>
              <a:t>Was nützt ein genauer, teurer Sensor…..</a:t>
            </a:r>
          </a:p>
          <a:p>
            <a:endParaRPr lang="de-DE" dirty="0">
              <a:latin typeface="Calibri" pitchFamily="34" charset="0"/>
            </a:endParaRPr>
          </a:p>
          <a:p>
            <a:r>
              <a:rPr lang="de-DE" dirty="0">
                <a:latin typeface="Calibri" pitchFamily="34" charset="0"/>
              </a:rPr>
              <a:t>...wenn die Verdrahtung  Störsignale auffängt, </a:t>
            </a:r>
          </a:p>
          <a:p>
            <a:r>
              <a:rPr lang="de-DE" dirty="0">
                <a:latin typeface="Calibri" pitchFamily="34" charset="0"/>
              </a:rPr>
              <a:t>	( 2-Punkt Messung, unsymmetrische Verkabelung)</a:t>
            </a:r>
          </a:p>
          <a:p>
            <a:r>
              <a:rPr lang="de-DE" dirty="0">
                <a:latin typeface="Calibri" pitchFamily="34" charset="0"/>
              </a:rPr>
              <a:t>…wenn der Messwandler (ADC) nur  mit  geringer Auflösung der Präzision nicht folgen kann,</a:t>
            </a:r>
          </a:p>
          <a:p>
            <a:r>
              <a:rPr lang="de-DE" dirty="0">
                <a:latin typeface="Calibri" pitchFamily="34" charset="0"/>
              </a:rPr>
              <a:t>...wenn eine Temperaturdrift  des </a:t>
            </a:r>
            <a:r>
              <a:rPr lang="de-DE" dirty="0" err="1">
                <a:latin typeface="Calibri" pitchFamily="34" charset="0"/>
              </a:rPr>
              <a:t>Messverstärkers</a:t>
            </a:r>
            <a:r>
              <a:rPr lang="de-DE" dirty="0">
                <a:latin typeface="Calibri" pitchFamily="34" charset="0"/>
              </a:rPr>
              <a:t> nicht kompensiert wird.</a:t>
            </a:r>
          </a:p>
          <a:p>
            <a:endParaRPr lang="de-DE" dirty="0">
              <a:latin typeface="Calibri" pitchFamily="34" charset="0"/>
            </a:endParaRPr>
          </a:p>
          <a:p>
            <a:r>
              <a:rPr lang="de-DE" dirty="0">
                <a:latin typeface="Calibri" pitchFamily="34" charset="0"/>
              </a:rPr>
              <a:t>…die Software sollte zudem aus den Kalibrier-Tabellen Zwischenwerte</a:t>
            </a:r>
          </a:p>
          <a:p>
            <a:r>
              <a:rPr lang="de-DE" dirty="0">
                <a:latin typeface="Calibri" pitchFamily="34" charset="0"/>
              </a:rPr>
              <a:t>interpolieren können. </a:t>
            </a:r>
          </a:p>
          <a:p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feld 2"/>
          <p:cNvSpPr txBox="1">
            <a:spLocks noChangeArrowheads="1"/>
          </p:cNvSpPr>
          <p:nvPr/>
        </p:nvSpPr>
        <p:spPr bwMode="auto">
          <a:xfrm>
            <a:off x="827088" y="1125538"/>
            <a:ext cx="741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>
                <a:latin typeface="Calibri" pitchFamily="34" charset="0"/>
              </a:rPr>
              <a:t>Probleme mit schwachen Signalen.</a:t>
            </a:r>
          </a:p>
          <a:p>
            <a:pPr algn="ctr"/>
            <a:r>
              <a:rPr lang="de-DE">
                <a:latin typeface="Calibri" pitchFamily="34" charset="0"/>
              </a:rPr>
              <a:t>Sensorsignale (z.B.: PT100) an den Messwandler (ADC) anpassen.</a:t>
            </a:r>
          </a:p>
        </p:txBody>
      </p:sp>
      <p:pic>
        <p:nvPicPr>
          <p:cNvPr id="35842" name="Picture 3" descr="C:\Dokumente und Einstellungen\Christof\Desktop\MMM-Neu Plus Material\Sensor-SignalAnpassung-Prinz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844675"/>
            <a:ext cx="720090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6" descr="C:\Dokumente und Einstellungen\Christof\Desktop\MMM-Neu Plus Material\Sensor-SignalAufbereitu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196975"/>
            <a:ext cx="8353425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C:\Dokumente und Einstellungen\Christof\Desktop\MMM-Neu Plus Material\graphg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060575"/>
            <a:ext cx="5832475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feld 2"/>
          <p:cNvSpPr txBox="1">
            <a:spLocks noChangeArrowheads="1"/>
          </p:cNvSpPr>
          <p:nvPr/>
        </p:nvSpPr>
        <p:spPr bwMode="auto">
          <a:xfrm>
            <a:off x="3708400" y="1268413"/>
            <a:ext cx="4824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Calibri" pitchFamily="34" charset="0"/>
                <a:hlinkClick r:id="rId3"/>
              </a:rPr>
              <a:t>http://www.abmh.de/pt100/tabelle.html</a:t>
            </a:r>
            <a:endParaRPr lang="de-DE">
              <a:latin typeface="Calibri" pitchFamily="34" charset="0"/>
            </a:endParaRPr>
          </a:p>
        </p:txBody>
      </p:sp>
      <p:sp>
        <p:nvSpPr>
          <p:cNvPr id="37891" name="Textfeld 3"/>
          <p:cNvSpPr txBox="1">
            <a:spLocks noChangeArrowheads="1"/>
          </p:cNvSpPr>
          <p:nvPr/>
        </p:nvSpPr>
        <p:spPr bwMode="auto">
          <a:xfrm>
            <a:off x="1187450" y="1268413"/>
            <a:ext cx="1728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>
                <a:latin typeface="Calibri" pitchFamily="34" charset="0"/>
              </a:rPr>
              <a:t>0 bis 800 Grad</a:t>
            </a:r>
          </a:p>
        </p:txBody>
      </p:sp>
      <p:sp>
        <p:nvSpPr>
          <p:cNvPr id="37892" name="Textfeld 5"/>
          <p:cNvSpPr txBox="1">
            <a:spLocks noChangeArrowheads="1"/>
          </p:cNvSpPr>
          <p:nvPr/>
        </p:nvSpPr>
        <p:spPr bwMode="auto">
          <a:xfrm>
            <a:off x="1331913" y="1844675"/>
            <a:ext cx="6916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Man sieht, wie der PT100 wunderbar - fast linear - der Temperatur folgt.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C:\Dokumente und Einstellungen\Christof\Desktop\MMM-Neu Plus Material\graphk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268413"/>
            <a:ext cx="7604125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extfeld 2"/>
          <p:cNvSpPr txBox="1">
            <a:spLocks noChangeArrowheads="1"/>
          </p:cNvSpPr>
          <p:nvPr/>
        </p:nvSpPr>
        <p:spPr bwMode="auto">
          <a:xfrm>
            <a:off x="3348038" y="1268413"/>
            <a:ext cx="4824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Calibri" pitchFamily="34" charset="0"/>
                <a:hlinkClick r:id="rId3"/>
              </a:rPr>
              <a:t>http://www.abmh.de/pt100/tabelle.html</a:t>
            </a:r>
            <a:endParaRPr lang="de-DE">
              <a:latin typeface="Calibri" pitchFamily="34" charset="0"/>
            </a:endParaRPr>
          </a:p>
        </p:txBody>
      </p:sp>
      <p:sp>
        <p:nvSpPr>
          <p:cNvPr id="38915" name="Textfeld 3"/>
          <p:cNvSpPr txBox="1">
            <a:spLocks noChangeArrowheads="1"/>
          </p:cNvSpPr>
          <p:nvPr/>
        </p:nvSpPr>
        <p:spPr bwMode="auto">
          <a:xfrm>
            <a:off x="1042988" y="1268413"/>
            <a:ext cx="1728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>
                <a:latin typeface="Calibri" pitchFamily="34" charset="0"/>
              </a:rPr>
              <a:t>-200 bis -0 Grad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feld 4"/>
          <p:cNvSpPr txBox="1">
            <a:spLocks noChangeArrowheads="1"/>
          </p:cNvSpPr>
          <p:nvPr/>
        </p:nvSpPr>
        <p:spPr bwMode="auto">
          <a:xfrm>
            <a:off x="179388" y="1341438"/>
            <a:ext cx="4608512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Calibri" pitchFamily="34" charset="0"/>
              </a:rPr>
              <a:t>In dieser gutgemeinten „Hau-Ruck-Schaltung“ </a:t>
            </a:r>
          </a:p>
          <a:p>
            <a:r>
              <a:rPr lang="de-DE">
                <a:latin typeface="Calibri" pitchFamily="34" charset="0"/>
              </a:rPr>
              <a:t>sind gleich mehrere „Schwammigkeiten“.</a:t>
            </a:r>
          </a:p>
          <a:p>
            <a:r>
              <a:rPr lang="de-DE">
                <a:latin typeface="Calibri" pitchFamily="34" charset="0"/>
              </a:rPr>
              <a:t>Eine </a:t>
            </a:r>
            <a:r>
              <a:rPr lang="de-DE" b="1">
                <a:latin typeface="Calibri" pitchFamily="34" charset="0"/>
              </a:rPr>
              <a:t>Brückenschaltung</a:t>
            </a:r>
            <a:r>
              <a:rPr lang="de-DE">
                <a:latin typeface="Calibri" pitchFamily="34" charset="0"/>
              </a:rPr>
              <a:t> ist schon mal ein guter Ansatz.       Aber:</a:t>
            </a:r>
          </a:p>
          <a:p>
            <a:r>
              <a:rPr lang="de-DE">
                <a:latin typeface="Calibri" pitchFamily="34" charset="0"/>
              </a:rPr>
              <a:t>Der Strom von etwa 1mA durch den PT100  Ohm Widerstand erwärmt diesen leicht. </a:t>
            </a:r>
          </a:p>
          <a:p>
            <a:r>
              <a:rPr lang="de-DE">
                <a:latin typeface="Calibri" pitchFamily="34" charset="0"/>
              </a:rPr>
              <a:t>0.1mW auf die </a:t>
            </a:r>
            <a:r>
              <a:rPr lang="de-DE" b="1">
                <a:latin typeface="Calibri" pitchFamily="34" charset="0"/>
              </a:rPr>
              <a:t>Minimasse</a:t>
            </a:r>
            <a:r>
              <a:rPr lang="de-DE">
                <a:latin typeface="Calibri" pitchFamily="34" charset="0"/>
              </a:rPr>
              <a:t> des Sensors spielt jedoch eine Rolle.</a:t>
            </a:r>
          </a:p>
          <a:p>
            <a:r>
              <a:rPr lang="de-DE">
                <a:latin typeface="Calibri" pitchFamily="34" charset="0"/>
              </a:rPr>
              <a:t>Ungünstig für eine Wärmemessung, wenn der Sensor warm wird. </a:t>
            </a:r>
          </a:p>
          <a:p>
            <a:r>
              <a:rPr lang="de-DE">
                <a:latin typeface="Calibri" pitchFamily="34" charset="0"/>
              </a:rPr>
              <a:t>Und z.B. das Helium dankt es auch nicht.</a:t>
            </a:r>
          </a:p>
          <a:p>
            <a:r>
              <a:rPr lang="de-DE">
                <a:latin typeface="Calibri" pitchFamily="34" charset="0"/>
              </a:rPr>
              <a:t>Die Brücke läuft also mit einer gewissen Drift davon.  ( unstabiler Offset )</a:t>
            </a:r>
          </a:p>
          <a:p>
            <a:r>
              <a:rPr lang="de-DE">
                <a:latin typeface="Calibri" pitchFamily="34" charset="0"/>
              </a:rPr>
              <a:t>Zudem </a:t>
            </a:r>
            <a:r>
              <a:rPr lang="de-DE" b="1">
                <a:latin typeface="Calibri" pitchFamily="34" charset="0"/>
              </a:rPr>
              <a:t>ändert sich der Strom </a:t>
            </a:r>
            <a:r>
              <a:rPr lang="de-DE">
                <a:latin typeface="Calibri" pitchFamily="34" charset="0"/>
              </a:rPr>
              <a:t>durch den PT100.</a:t>
            </a:r>
          </a:p>
          <a:p>
            <a:r>
              <a:rPr lang="de-DE">
                <a:latin typeface="Calibri" pitchFamily="34" charset="0"/>
              </a:rPr>
              <a:t>Der mit der Brückenformen R1/R2=R2/R4 ermittelte Widerstand  ist also weit jenseits der noch akzeptablen Toleranz  von 1%</a:t>
            </a:r>
          </a:p>
        </p:txBody>
      </p:sp>
      <p:sp>
        <p:nvSpPr>
          <p:cNvPr id="39938" name="Textfeld 5"/>
          <p:cNvSpPr txBox="1">
            <a:spLocks noChangeArrowheads="1"/>
          </p:cNvSpPr>
          <p:nvPr/>
        </p:nvSpPr>
        <p:spPr bwMode="auto">
          <a:xfrm>
            <a:off x="4572000" y="3573463"/>
            <a:ext cx="863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Calibri" pitchFamily="34" charset="0"/>
              </a:rPr>
              <a:t>PT100</a:t>
            </a:r>
          </a:p>
        </p:txBody>
      </p:sp>
      <p:sp>
        <p:nvSpPr>
          <p:cNvPr id="39939" name="Textfeld 7"/>
          <p:cNvSpPr txBox="1">
            <a:spLocks noChangeArrowheads="1"/>
          </p:cNvSpPr>
          <p:nvPr/>
        </p:nvSpPr>
        <p:spPr bwMode="auto">
          <a:xfrm>
            <a:off x="4643438" y="2349500"/>
            <a:ext cx="6492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>
                <a:latin typeface="Calibri" pitchFamily="34" charset="0"/>
              </a:rPr>
              <a:t>~1mA</a:t>
            </a:r>
          </a:p>
        </p:txBody>
      </p:sp>
      <p:sp>
        <p:nvSpPr>
          <p:cNvPr id="39940" name="Textfeld 8"/>
          <p:cNvSpPr txBox="1">
            <a:spLocks noChangeArrowheads="1"/>
          </p:cNvSpPr>
          <p:nvPr/>
        </p:nvSpPr>
        <p:spPr bwMode="auto">
          <a:xfrm>
            <a:off x="4356100" y="3933825"/>
            <a:ext cx="1008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Calibri" pitchFamily="34" charset="0"/>
              </a:rPr>
              <a:t>~0.1mW</a:t>
            </a:r>
          </a:p>
        </p:txBody>
      </p:sp>
      <p:pic>
        <p:nvPicPr>
          <p:cNvPr id="39941" name="Picture 4" descr="C:\Dokumente und Einstellungen\Christof\Desktop\MMM-Neu Plus Material\op-verstarker-pt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0025" y="1268413"/>
            <a:ext cx="3863975" cy="486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extfeld 23"/>
          <p:cNvSpPr txBox="1">
            <a:spLocks noChangeArrowheads="1"/>
          </p:cNvSpPr>
          <p:nvPr/>
        </p:nvSpPr>
        <p:spPr bwMode="auto">
          <a:xfrm>
            <a:off x="8351838" y="692150"/>
            <a:ext cx="7921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Calibri" pitchFamily="34" charset="0"/>
              </a:rPr>
              <a:t>+5V</a:t>
            </a:r>
          </a:p>
        </p:txBody>
      </p:sp>
      <p:sp>
        <p:nvSpPr>
          <p:cNvPr id="39943" name="Textfeld 24"/>
          <p:cNvSpPr txBox="1">
            <a:spLocks noChangeArrowheads="1"/>
          </p:cNvSpPr>
          <p:nvPr/>
        </p:nvSpPr>
        <p:spPr bwMode="auto">
          <a:xfrm>
            <a:off x="8351838" y="2060575"/>
            <a:ext cx="7921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Calibri" pitchFamily="34" charset="0"/>
              </a:rPr>
              <a:t>+5V</a:t>
            </a:r>
          </a:p>
        </p:txBody>
      </p:sp>
      <p:sp>
        <p:nvSpPr>
          <p:cNvPr id="39944" name="Textfeld 25"/>
          <p:cNvSpPr txBox="1">
            <a:spLocks noChangeArrowheads="1"/>
          </p:cNvSpPr>
          <p:nvPr/>
        </p:nvSpPr>
        <p:spPr bwMode="auto">
          <a:xfrm>
            <a:off x="7451725" y="4292600"/>
            <a:ext cx="433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Calibri" pitchFamily="34" charset="0"/>
              </a:rPr>
              <a:t>Vu</a:t>
            </a:r>
          </a:p>
        </p:txBody>
      </p:sp>
      <p:sp>
        <p:nvSpPr>
          <p:cNvPr id="39945" name="Textfeld 26"/>
          <p:cNvSpPr txBox="1">
            <a:spLocks noChangeArrowheads="1"/>
          </p:cNvSpPr>
          <p:nvPr/>
        </p:nvSpPr>
        <p:spPr bwMode="auto">
          <a:xfrm>
            <a:off x="5651500" y="5876925"/>
            <a:ext cx="2089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Calibri" pitchFamily="34" charset="0"/>
              </a:rPr>
              <a:t>Abgleich der Brücke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C:\Dokumente und Einstellungen\Christof\Desktop\MMM-Neu Plus Material\PT100_OP_OffsetVUSchaltu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565400"/>
            <a:ext cx="8583612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feld 3"/>
          <p:cNvSpPr txBox="1">
            <a:spLocks noChangeArrowheads="1"/>
          </p:cNvSpPr>
          <p:nvPr/>
        </p:nvSpPr>
        <p:spPr bwMode="auto">
          <a:xfrm>
            <a:off x="323850" y="1125538"/>
            <a:ext cx="84963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Calibri" pitchFamily="34" charset="0"/>
              </a:rPr>
              <a:t>Konstant-Stromquelle mit LM317 auf 1mA.. </a:t>
            </a:r>
          </a:p>
          <a:p>
            <a:r>
              <a:rPr lang="de-DE">
                <a:latin typeface="Calibri" pitchFamily="34" charset="0"/>
              </a:rPr>
              <a:t>Einfache Widerstandbestimmung mit </a:t>
            </a:r>
            <a:r>
              <a:rPr lang="de-DE" b="1">
                <a:latin typeface="Calibri" pitchFamily="34" charset="0"/>
              </a:rPr>
              <a:t>R=U/I</a:t>
            </a:r>
            <a:r>
              <a:rPr lang="de-DE" sz="1100" b="1">
                <a:latin typeface="Calibri" pitchFamily="34" charset="0"/>
              </a:rPr>
              <a:t>(konst.</a:t>
            </a:r>
            <a:r>
              <a:rPr lang="de-DE" sz="1100">
                <a:latin typeface="Calibri" pitchFamily="34" charset="0"/>
              </a:rPr>
              <a:t>)</a:t>
            </a:r>
            <a:r>
              <a:rPr lang="de-DE">
                <a:latin typeface="Calibri" pitchFamily="34" charset="0"/>
              </a:rPr>
              <a:t>.  </a:t>
            </a:r>
          </a:p>
          <a:p>
            <a:r>
              <a:rPr lang="de-DE">
                <a:latin typeface="Calibri" pitchFamily="34" charset="0"/>
              </a:rPr>
              <a:t>Aber… </a:t>
            </a:r>
            <a:r>
              <a:rPr lang="de-DE" i="1">
                <a:latin typeface="Calibri" pitchFamily="34" charset="0"/>
              </a:rPr>
              <a:t>der Elektroniker nennt das „</a:t>
            </a:r>
            <a:r>
              <a:rPr lang="de-DE" b="1" i="1">
                <a:latin typeface="Calibri" pitchFamily="34" charset="0"/>
              </a:rPr>
              <a:t>Gefrickl</a:t>
            </a:r>
            <a:r>
              <a:rPr lang="de-DE" i="1">
                <a:latin typeface="Calibri" pitchFamily="34" charset="0"/>
              </a:rPr>
              <a:t>“</a:t>
            </a:r>
            <a:r>
              <a:rPr lang="de-DE">
                <a:latin typeface="Calibri" pitchFamily="34" charset="0"/>
              </a:rPr>
              <a:t>, nicht zu Unrecht… Impedanzwandler, Differenz-Offsetkompensation, anschließende Verstärkung auf ADC Eingangsbereich um die volle Bitbreite auszunutzen. </a:t>
            </a:r>
          </a:p>
          <a:p>
            <a:r>
              <a:rPr lang="de-DE">
                <a:latin typeface="Calibri" pitchFamily="34" charset="0"/>
              </a:rPr>
              <a:t>.</a:t>
            </a:r>
          </a:p>
        </p:txBody>
      </p:sp>
      <p:sp>
        <p:nvSpPr>
          <p:cNvPr id="40963" name="Textfeld 5"/>
          <p:cNvSpPr txBox="1">
            <a:spLocks noChangeArrowheads="1"/>
          </p:cNvSpPr>
          <p:nvPr/>
        </p:nvSpPr>
        <p:spPr bwMode="auto">
          <a:xfrm>
            <a:off x="2268538" y="3357563"/>
            <a:ext cx="790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>
                <a:latin typeface="Calibri" pitchFamily="34" charset="0"/>
              </a:rPr>
              <a:t>1,24k</a:t>
            </a:r>
          </a:p>
        </p:txBody>
      </p:sp>
      <p:sp>
        <p:nvSpPr>
          <p:cNvPr id="40964" name="Textfeld 6"/>
          <p:cNvSpPr txBox="1">
            <a:spLocks noChangeArrowheads="1"/>
          </p:cNvSpPr>
          <p:nvPr/>
        </p:nvSpPr>
        <p:spPr bwMode="auto">
          <a:xfrm>
            <a:off x="323850" y="4868863"/>
            <a:ext cx="765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PT100</a:t>
            </a:r>
          </a:p>
        </p:txBody>
      </p:sp>
      <p:sp>
        <p:nvSpPr>
          <p:cNvPr id="40965" name="Textfeld 7"/>
          <p:cNvSpPr txBox="1">
            <a:spLocks noChangeArrowheads="1"/>
          </p:cNvSpPr>
          <p:nvPr/>
        </p:nvSpPr>
        <p:spPr bwMode="auto">
          <a:xfrm>
            <a:off x="2195513" y="3141663"/>
            <a:ext cx="7921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>
                <a:latin typeface="Calibri" pitchFamily="34" charset="0"/>
              </a:rPr>
              <a:t>1,25V</a:t>
            </a:r>
          </a:p>
        </p:txBody>
      </p:sp>
      <p:sp>
        <p:nvSpPr>
          <p:cNvPr id="40966" name="Textfeld 8"/>
          <p:cNvSpPr txBox="1">
            <a:spLocks noChangeArrowheads="1"/>
          </p:cNvSpPr>
          <p:nvPr/>
        </p:nvSpPr>
        <p:spPr bwMode="auto">
          <a:xfrm>
            <a:off x="5292725" y="3789363"/>
            <a:ext cx="10795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latin typeface="Calibri" pitchFamily="34" charset="0"/>
              </a:rPr>
              <a:t>OP=TLC2264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feld 2"/>
          <p:cNvSpPr txBox="1">
            <a:spLocks noChangeArrowheads="1"/>
          </p:cNvSpPr>
          <p:nvPr/>
        </p:nvSpPr>
        <p:spPr bwMode="auto">
          <a:xfrm>
            <a:off x="755650" y="1196752"/>
            <a:ext cx="7561263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b="1" dirty="0">
                <a:latin typeface="Calibri" pitchFamily="34" charset="0"/>
              </a:rPr>
              <a:t>Noch ein </a:t>
            </a:r>
            <a:r>
              <a:rPr lang="de-DE" b="1" dirty="0" err="1">
                <a:latin typeface="Calibri" pitchFamily="34" charset="0"/>
              </a:rPr>
              <a:t>Tip</a:t>
            </a:r>
            <a:r>
              <a:rPr lang="de-DE" dirty="0">
                <a:latin typeface="Calibri" pitchFamily="34" charset="0"/>
              </a:rPr>
              <a:t>: </a:t>
            </a:r>
          </a:p>
          <a:p>
            <a:r>
              <a:rPr lang="de-DE" dirty="0">
                <a:latin typeface="Calibri" pitchFamily="34" charset="0"/>
              </a:rPr>
              <a:t>Oft haben Eingänge von </a:t>
            </a:r>
            <a:r>
              <a:rPr lang="de-DE" dirty="0" err="1" smtClean="0">
                <a:latin typeface="Calibri" pitchFamily="34" charset="0"/>
              </a:rPr>
              <a:t>von</a:t>
            </a:r>
            <a:r>
              <a:rPr lang="de-DE" dirty="0" smtClean="0">
                <a:latin typeface="Calibri" pitchFamily="34" charset="0"/>
              </a:rPr>
              <a:t> HF tauglichen Geräten, z.B</a:t>
            </a:r>
            <a:r>
              <a:rPr lang="de-DE" dirty="0">
                <a:latin typeface="Calibri" pitchFamily="34" charset="0"/>
              </a:rPr>
              <a:t>. LOCK-INs etc. eine Eingangs-Impedanz von </a:t>
            </a:r>
            <a:r>
              <a:rPr lang="de-DE" dirty="0" smtClean="0">
                <a:latin typeface="Calibri" pitchFamily="34" charset="0"/>
              </a:rPr>
              <a:t>~</a:t>
            </a:r>
            <a:r>
              <a:rPr lang="de-DE" dirty="0">
                <a:latin typeface="Calibri" pitchFamily="34" charset="0"/>
              </a:rPr>
              <a:t>50 Ohm. </a:t>
            </a:r>
            <a:endParaRPr lang="de-DE" dirty="0" smtClean="0">
              <a:latin typeface="Calibri" pitchFamily="34" charset="0"/>
            </a:endParaRPr>
          </a:p>
          <a:p>
            <a:r>
              <a:rPr lang="de-DE" dirty="0" smtClean="0">
                <a:latin typeface="Calibri" pitchFamily="34" charset="0"/>
              </a:rPr>
              <a:t>Angepasst </a:t>
            </a:r>
            <a:r>
              <a:rPr lang="de-DE" dirty="0">
                <a:latin typeface="Calibri" pitchFamily="34" charset="0"/>
              </a:rPr>
              <a:t>an das RG58 BNC Kabel.  </a:t>
            </a:r>
            <a:endParaRPr lang="de-DE" dirty="0" smtClean="0">
              <a:latin typeface="Calibri" pitchFamily="34" charset="0"/>
            </a:endParaRPr>
          </a:p>
          <a:p>
            <a:r>
              <a:rPr lang="de-DE" dirty="0" smtClean="0">
                <a:latin typeface="Calibri" pitchFamily="34" charset="0"/>
              </a:rPr>
              <a:t>Das  </a:t>
            </a:r>
            <a:r>
              <a:rPr lang="de-DE" dirty="0">
                <a:latin typeface="Calibri" pitchFamily="34" charset="0"/>
              </a:rPr>
              <a:t>hat ordentlich Ströme am Ausgang zur </a:t>
            </a:r>
            <a:r>
              <a:rPr lang="de-DE" dirty="0" smtClean="0">
                <a:latin typeface="Calibri" pitchFamily="34" charset="0"/>
              </a:rPr>
              <a:t>Konsequenz.   ~&gt;100mA</a:t>
            </a:r>
          </a:p>
          <a:p>
            <a:r>
              <a:rPr lang="de-DE" dirty="0" smtClean="0">
                <a:latin typeface="Calibri" pitchFamily="34" charset="0"/>
              </a:rPr>
              <a:t>In </a:t>
            </a:r>
            <a:r>
              <a:rPr lang="de-DE" dirty="0">
                <a:latin typeface="Calibri" pitchFamily="34" charset="0"/>
              </a:rPr>
              <a:t>diesem Fall ist unbedingt ein </a:t>
            </a:r>
            <a:r>
              <a:rPr lang="de-DE" b="1" dirty="0">
                <a:latin typeface="Calibri" pitchFamily="34" charset="0"/>
              </a:rPr>
              <a:t>analoger Leitungstreiber </a:t>
            </a:r>
            <a:r>
              <a:rPr lang="de-DE" dirty="0">
                <a:latin typeface="Calibri" pitchFamily="34" charset="0"/>
              </a:rPr>
              <a:t>erforderlich !</a:t>
            </a:r>
          </a:p>
        </p:txBody>
      </p:sp>
      <p:pic>
        <p:nvPicPr>
          <p:cNvPr id="41986" name="Picture 3" descr="C:\Dokumente und Einstellungen\Christof\Desktop\MMM-Neu Plus Material\OP-Buffer-50-Oh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924944"/>
            <a:ext cx="5253038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feld 3"/>
          <p:cNvSpPr txBox="1">
            <a:spLocks noChangeArrowheads="1"/>
          </p:cNvSpPr>
          <p:nvPr/>
        </p:nvSpPr>
        <p:spPr bwMode="auto">
          <a:xfrm>
            <a:off x="827088" y="3213100"/>
            <a:ext cx="1728787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Wer so was braucht, kommt zu mir.. Ich bau das für euch.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113" y="1268413"/>
            <a:ext cx="7188200" cy="6969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/>
              <a:t>Messwerte aufnehmen und richtig interpretieren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00113" y="1844675"/>
            <a:ext cx="7388225" cy="44640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de-DE" sz="1600" b="0" dirty="0" smtClean="0">
                <a:latin typeface="Frutiger Next LT W1G"/>
              </a:rPr>
              <a:t>Zuerst ein paar Binsenweisheiten:</a:t>
            </a:r>
          </a:p>
          <a:p>
            <a:pPr eaLnBrk="1" hangingPunct="1">
              <a:lnSpc>
                <a:spcPct val="80000"/>
              </a:lnSpc>
            </a:pPr>
            <a:endParaRPr lang="de-DE" sz="1600" b="0" dirty="0" smtClean="0">
              <a:latin typeface="Frutiger Next LT W1G"/>
            </a:endParaRPr>
          </a:p>
          <a:p>
            <a:pPr eaLnBrk="1" hangingPunct="1">
              <a:lnSpc>
                <a:spcPct val="80000"/>
              </a:lnSpc>
            </a:pPr>
            <a:r>
              <a:rPr lang="de-DE" sz="1600" b="0" dirty="0" smtClean="0">
                <a:latin typeface="Frutiger Next LT W1G"/>
              </a:rPr>
              <a:t>In der Praxis begegnen uns mehr oder weniger beeindruckende, </a:t>
            </a:r>
            <a:r>
              <a:rPr lang="de-DE" sz="1600" b="0" i="1" dirty="0" smtClean="0">
                <a:latin typeface="Frutiger Next LT W1G"/>
              </a:rPr>
              <a:t>teure</a:t>
            </a:r>
            <a:r>
              <a:rPr lang="de-DE" sz="1600" b="0" dirty="0" smtClean="0">
                <a:latin typeface="Frutiger Next LT W1G"/>
              </a:rPr>
              <a:t> Messgeräte mit </a:t>
            </a:r>
            <a:r>
              <a:rPr lang="de-DE" sz="1600" dirty="0" smtClean="0">
                <a:latin typeface="Frutiger Next LT W1G"/>
              </a:rPr>
              <a:t>genau ‚</a:t>
            </a:r>
            <a:r>
              <a:rPr lang="de-DE" sz="1600" i="1" dirty="0" smtClean="0">
                <a:latin typeface="Frutiger Next LT W1G"/>
              </a:rPr>
              <a:t>wirkenden</a:t>
            </a:r>
            <a:r>
              <a:rPr lang="de-DE" sz="1600" dirty="0" smtClean="0">
                <a:latin typeface="Frutiger Next LT W1G"/>
              </a:rPr>
              <a:t>‘ digitalen </a:t>
            </a:r>
            <a:r>
              <a:rPr lang="de-DE" sz="1600" b="0" dirty="0" smtClean="0">
                <a:latin typeface="Frutiger Next LT W1G"/>
              </a:rPr>
              <a:t>Anzeigen. </a:t>
            </a:r>
          </a:p>
          <a:p>
            <a:pPr eaLnBrk="1" hangingPunct="1">
              <a:lnSpc>
                <a:spcPct val="80000"/>
              </a:lnSpc>
            </a:pPr>
            <a:endParaRPr lang="de-DE" sz="1600" b="0" dirty="0" smtClean="0">
              <a:latin typeface="Frutiger Next LT W1G"/>
            </a:endParaRPr>
          </a:p>
          <a:p>
            <a:pPr eaLnBrk="1" hangingPunct="1">
              <a:lnSpc>
                <a:spcPct val="80000"/>
              </a:lnSpc>
            </a:pPr>
            <a:r>
              <a:rPr lang="de-DE" sz="1600" b="0" dirty="0" smtClean="0">
                <a:latin typeface="Frutiger Next LT W1G"/>
              </a:rPr>
              <a:t>Zu leicht lässt man sich verführen diese Anzeigen als </a:t>
            </a:r>
            <a:r>
              <a:rPr lang="de-DE" sz="1600" dirty="0" smtClean="0">
                <a:latin typeface="Frutiger Next LT W1G"/>
              </a:rPr>
              <a:t>absolute Wahrheiten </a:t>
            </a:r>
            <a:r>
              <a:rPr lang="de-DE" sz="1600" b="0" dirty="0" smtClean="0">
                <a:latin typeface="Frutiger Next LT W1G"/>
              </a:rPr>
              <a:t>anzunehmen. Der angezeigte Wert ist das, was das Messgerät </a:t>
            </a:r>
            <a:r>
              <a:rPr lang="de-DE" sz="1600" dirty="0" smtClean="0">
                <a:latin typeface="Frutiger Next LT W1G"/>
              </a:rPr>
              <a:t>sieht</a:t>
            </a:r>
            <a:r>
              <a:rPr lang="de-DE" sz="1600" b="0" dirty="0" smtClean="0">
                <a:latin typeface="Frutiger Next LT W1G"/>
              </a:rPr>
              <a:t>, und das ist nicht unbedingt das, was man messen wollte.</a:t>
            </a:r>
          </a:p>
          <a:p>
            <a:pPr eaLnBrk="1" hangingPunct="1">
              <a:lnSpc>
                <a:spcPct val="80000"/>
              </a:lnSpc>
            </a:pPr>
            <a:endParaRPr lang="de-DE" sz="1600" b="0" dirty="0" smtClean="0">
              <a:latin typeface="Frutiger Next LT W1G"/>
            </a:endParaRPr>
          </a:p>
          <a:p>
            <a:pPr eaLnBrk="1" hangingPunct="1">
              <a:lnSpc>
                <a:spcPct val="80000"/>
              </a:lnSpc>
            </a:pPr>
            <a:r>
              <a:rPr lang="de-DE" sz="1600" b="0" dirty="0" smtClean="0">
                <a:latin typeface="Frutiger Next LT W1G"/>
              </a:rPr>
              <a:t>In den meisten Standard-Fällen, wo </a:t>
            </a:r>
            <a:r>
              <a:rPr lang="de-DE" sz="1600" dirty="0" smtClean="0">
                <a:latin typeface="Frutiger Next LT W1G"/>
              </a:rPr>
              <a:t>Messgröße</a:t>
            </a:r>
            <a:r>
              <a:rPr lang="de-DE" sz="1600" b="0" dirty="0" smtClean="0">
                <a:latin typeface="Frutiger Next LT W1G"/>
              </a:rPr>
              <a:t> und </a:t>
            </a:r>
            <a:r>
              <a:rPr lang="de-DE" sz="1600" dirty="0" smtClean="0">
                <a:latin typeface="Frutiger Next LT W1G"/>
              </a:rPr>
              <a:t>Störsignal</a:t>
            </a:r>
            <a:r>
              <a:rPr lang="de-DE" sz="1600" b="0" dirty="0" smtClean="0">
                <a:latin typeface="Frutiger Next LT W1G"/>
              </a:rPr>
              <a:t> in einem „erwartet“ großen Abstand sind, ist das auch praxisgerecht und akzeptierbar.  </a:t>
            </a:r>
          </a:p>
          <a:p>
            <a:pPr eaLnBrk="1" hangingPunct="1">
              <a:lnSpc>
                <a:spcPct val="80000"/>
              </a:lnSpc>
            </a:pPr>
            <a:endParaRPr lang="de-DE" sz="1600" b="0" dirty="0" smtClean="0">
              <a:latin typeface="Frutiger Next LT W1G"/>
            </a:endParaRPr>
          </a:p>
          <a:p>
            <a:pPr eaLnBrk="1" hangingPunct="1">
              <a:lnSpc>
                <a:spcPct val="80000"/>
              </a:lnSpc>
            </a:pPr>
            <a:r>
              <a:rPr lang="de-DE" sz="1600" b="0" dirty="0" smtClean="0">
                <a:latin typeface="Frutiger Next LT W1G"/>
              </a:rPr>
              <a:t>Doch wir arbeiten in der Physik naturgemäß an Grenzbereichen. </a:t>
            </a:r>
          </a:p>
          <a:p>
            <a:pPr eaLnBrk="1" hangingPunct="1">
              <a:lnSpc>
                <a:spcPct val="80000"/>
              </a:lnSpc>
            </a:pPr>
            <a:endParaRPr lang="de-DE" sz="1600" b="0" dirty="0" smtClean="0">
              <a:latin typeface="Frutiger Next LT W1G"/>
            </a:endParaRPr>
          </a:p>
          <a:p>
            <a:pPr eaLnBrk="1" hangingPunct="1">
              <a:lnSpc>
                <a:spcPct val="80000"/>
              </a:lnSpc>
            </a:pPr>
            <a:r>
              <a:rPr lang="de-DE" sz="1600" b="0" dirty="0" smtClean="0">
                <a:latin typeface="Frutiger Next LT W1G"/>
              </a:rPr>
              <a:t>Das heißt, wir wollen des Öfteren µ/n Ampere oder µ/n Volt messen. Und da spielen natürlich alle beteiligten Komponenten eine Rolle.</a:t>
            </a:r>
          </a:p>
          <a:p>
            <a:pPr eaLnBrk="1" hangingPunct="1">
              <a:lnSpc>
                <a:spcPct val="80000"/>
              </a:lnSpc>
            </a:pPr>
            <a:endParaRPr lang="de-DE" sz="1600" b="0" dirty="0" smtClean="0">
              <a:latin typeface="Frutiger Next LT W1G"/>
            </a:endParaRPr>
          </a:p>
          <a:p>
            <a:pPr eaLnBrk="1" hangingPunct="1">
              <a:lnSpc>
                <a:spcPct val="80000"/>
              </a:lnSpc>
            </a:pPr>
            <a:r>
              <a:rPr lang="de-DE" sz="1600" dirty="0" smtClean="0">
                <a:latin typeface="Frutiger Next LT W1G"/>
              </a:rPr>
              <a:t>Ziel ist es, Laboranwendern den Blickwinkel zu schärfen, wie die Situation der Messsignal Adaption und Weiterleitung zu interpretieren ist.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platzhalter 2"/>
          <p:cNvSpPr>
            <a:spLocks noGrp="1"/>
          </p:cNvSpPr>
          <p:nvPr>
            <p:ph type="body" idx="1"/>
          </p:nvPr>
        </p:nvSpPr>
        <p:spPr>
          <a:xfrm>
            <a:off x="900113" y="1484313"/>
            <a:ext cx="7772400" cy="2449512"/>
          </a:xfrm>
        </p:spPr>
        <p:txBody>
          <a:bodyPr/>
          <a:lstStyle/>
          <a:p>
            <a:pPr eaLnBrk="1" hangingPunct="1"/>
            <a:r>
              <a:rPr lang="de-DE" smtClean="0">
                <a:solidFill>
                  <a:srgbClr val="898989"/>
                </a:solidFill>
                <a:latin typeface="Frutiger Next LT W1G"/>
              </a:rPr>
              <a:t>Abschnitt B</a:t>
            </a:r>
          </a:p>
          <a:p>
            <a:pPr eaLnBrk="1" hangingPunct="1"/>
            <a:endParaRPr lang="de-DE" b="0" smtClean="0">
              <a:solidFill>
                <a:srgbClr val="898989"/>
              </a:solidFill>
              <a:latin typeface="Frutiger Next LT W1G"/>
            </a:endParaRPr>
          </a:p>
          <a:p>
            <a:pPr eaLnBrk="1" hangingPunct="1"/>
            <a:r>
              <a:rPr lang="de-DE" smtClean="0">
                <a:solidFill>
                  <a:srgbClr val="898989"/>
                </a:solidFill>
                <a:latin typeface="Frutiger Next LT W1G"/>
              </a:rPr>
              <a:t>Einsatz von Mikrocontrollern anstelle diskreter Elektronik </a:t>
            </a:r>
          </a:p>
          <a:p>
            <a:pPr eaLnBrk="1" hangingPunct="1"/>
            <a:r>
              <a:rPr lang="de-DE" smtClean="0">
                <a:solidFill>
                  <a:srgbClr val="898989"/>
                </a:solidFill>
                <a:latin typeface="Frutiger Next LT W1G"/>
              </a:rPr>
              <a:t>oder</a:t>
            </a:r>
          </a:p>
          <a:p>
            <a:pPr eaLnBrk="1" hangingPunct="1"/>
            <a:r>
              <a:rPr lang="de-DE" smtClean="0">
                <a:solidFill>
                  <a:srgbClr val="898989"/>
                </a:solidFill>
                <a:latin typeface="Frutiger Next LT W1G"/>
              </a:rPr>
              <a:t>Realisationsmöglichkeiten elektronischer bzw. Mikrocontroller unterstützter Geräte an unserem Lehrstuhl</a:t>
            </a:r>
          </a:p>
          <a:p>
            <a:pPr eaLnBrk="1" hangingPunct="1"/>
            <a:endParaRPr lang="de-DE" smtClean="0">
              <a:solidFill>
                <a:srgbClr val="898989"/>
              </a:solidFill>
              <a:latin typeface="Frutiger Next LT W1G"/>
            </a:endParaRPr>
          </a:p>
        </p:txBody>
      </p:sp>
      <p:sp>
        <p:nvSpPr>
          <p:cNvPr id="43010" name="Textfeld 3"/>
          <p:cNvSpPr txBox="1">
            <a:spLocks noChangeArrowheads="1"/>
          </p:cNvSpPr>
          <p:nvPr/>
        </p:nvSpPr>
        <p:spPr bwMode="auto">
          <a:xfrm>
            <a:off x="827088" y="3789363"/>
            <a:ext cx="61214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>
                <a:latin typeface="Calibri" pitchFamily="34" charset="0"/>
              </a:rPr>
              <a:t>Nicht für jede Aufgabenstellung kann man Geräte dazukaufen. </a:t>
            </a:r>
          </a:p>
          <a:p>
            <a:r>
              <a:rPr lang="de-DE" dirty="0">
                <a:latin typeface="Calibri" pitchFamily="34" charset="0"/>
              </a:rPr>
              <a:t>Die Hersteller definieren die Grenzen, wie Umfang der Steuerbarkeit , grenzwertige Parameter </a:t>
            </a:r>
            <a:r>
              <a:rPr lang="de-DE" dirty="0" err="1">
                <a:latin typeface="Calibri" pitchFamily="34" charset="0"/>
              </a:rPr>
              <a:t>usw</a:t>
            </a:r>
            <a:r>
              <a:rPr lang="de-DE" dirty="0">
                <a:latin typeface="Calibri" pitchFamily="34" charset="0"/>
              </a:rPr>
              <a:t>…</a:t>
            </a:r>
          </a:p>
          <a:p>
            <a:r>
              <a:rPr lang="de-DE" dirty="0">
                <a:latin typeface="Calibri" pitchFamily="34" charset="0"/>
              </a:rPr>
              <a:t>Zum Glück gibt es hier am Lehrstuhl </a:t>
            </a:r>
            <a:r>
              <a:rPr lang="de-DE" dirty="0" err="1">
                <a:latin typeface="Calibri" pitchFamily="34" charset="0"/>
              </a:rPr>
              <a:t>Engineeringpotential</a:t>
            </a:r>
            <a:r>
              <a:rPr lang="de-DE" dirty="0">
                <a:latin typeface="Calibri" pitchFamily="34" charset="0"/>
              </a:rPr>
              <a:t>  und einen Erfahrungsschatz in der Realisation, um auch  anspruchsvolle Ideen umzusetzen.</a:t>
            </a:r>
          </a:p>
          <a:p>
            <a:r>
              <a:rPr lang="de-DE" dirty="0">
                <a:latin typeface="Calibri" pitchFamily="34" charset="0"/>
              </a:rPr>
              <a:t>Und das angemessen schnell.</a:t>
            </a:r>
          </a:p>
        </p:txBody>
      </p:sp>
      <p:pic>
        <p:nvPicPr>
          <p:cNvPr id="43011" name="Picture 2" descr="C:\Dokumente und Einstellungen\Christof\Desktop\MMM-Neu Plus Material\Helferl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3789363"/>
            <a:ext cx="1824038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3" descr="C:\Dokumente und Einstellungen\Christof\Desktop\MMM-Neu Plus Material\avr_atmega32_d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841375"/>
            <a:ext cx="2232025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C:\Dokumente und Einstellungen\Christof\Desktop\MMM-Neu Plus Material\KursBoard2012Ob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1844675"/>
            <a:ext cx="5851525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Textfeld 2"/>
          <p:cNvSpPr txBox="1">
            <a:spLocks noChangeArrowheads="1"/>
          </p:cNvSpPr>
          <p:nvPr/>
        </p:nvSpPr>
        <p:spPr bwMode="auto">
          <a:xfrm>
            <a:off x="539750" y="1844675"/>
            <a:ext cx="2232025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Calibri" pitchFamily="34" charset="0"/>
              </a:rPr>
              <a:t>Da gekaufte Elektronik selten tut was man will, ist der Selbstbau lohnend und sogar billiger. In den Grenzen der Miniaturisierung, die hier möglich sind, helfe ich gerne bei dem gesamten Entwicklungszyklus.</a:t>
            </a:r>
          </a:p>
          <a:p>
            <a:r>
              <a:rPr lang="de-DE">
                <a:latin typeface="Calibri" pitchFamily="34" charset="0"/>
              </a:rPr>
              <a:t>Planung</a:t>
            </a:r>
          </a:p>
          <a:p>
            <a:r>
              <a:rPr lang="de-DE">
                <a:latin typeface="Calibri" pitchFamily="34" charset="0"/>
              </a:rPr>
              <a:t>Schaltungsentwurf</a:t>
            </a:r>
          </a:p>
          <a:p>
            <a:r>
              <a:rPr lang="de-DE">
                <a:latin typeface="Calibri" pitchFamily="34" charset="0"/>
              </a:rPr>
              <a:t>Platinenfertigung</a:t>
            </a:r>
          </a:p>
          <a:p>
            <a:r>
              <a:rPr lang="de-DE">
                <a:latin typeface="Calibri" pitchFamily="34" charset="0"/>
              </a:rPr>
              <a:t>Programmierung</a:t>
            </a:r>
          </a:p>
          <a:p>
            <a:r>
              <a:rPr lang="de-DE">
                <a:latin typeface="Calibri" pitchFamily="34" charset="0"/>
              </a:rPr>
              <a:t>(In Ansi C)</a:t>
            </a:r>
          </a:p>
          <a:p>
            <a:r>
              <a:rPr lang="de-DE">
                <a:latin typeface="Calibri" pitchFamily="34" charset="0"/>
              </a:rPr>
              <a:t>Einbau.</a:t>
            </a:r>
          </a:p>
        </p:txBody>
      </p:sp>
      <p:sp>
        <p:nvSpPr>
          <p:cNvPr id="44035" name="Textfeld 3"/>
          <p:cNvSpPr txBox="1">
            <a:spLocks noChangeArrowheads="1"/>
          </p:cNvSpPr>
          <p:nvPr/>
        </p:nvSpPr>
        <p:spPr bwMode="auto">
          <a:xfrm>
            <a:off x="2987675" y="1341438"/>
            <a:ext cx="51133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>
                <a:latin typeface="Calibri" pitchFamily="34" charset="0"/>
              </a:rPr>
              <a:t>ATMega16</a:t>
            </a:r>
            <a:r>
              <a:rPr lang="de-DE">
                <a:latin typeface="Calibri" pitchFamily="34" charset="0"/>
              </a:rPr>
              <a:t> Mikrocontroller mit RS232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feld 3"/>
          <p:cNvSpPr txBox="1">
            <a:spLocks noChangeArrowheads="1"/>
          </p:cNvSpPr>
          <p:nvPr/>
        </p:nvSpPr>
        <p:spPr bwMode="auto">
          <a:xfrm>
            <a:off x="395288" y="1196975"/>
            <a:ext cx="8280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Calibri" pitchFamily="34" charset="0"/>
              </a:rPr>
              <a:t>„Alte“ Elektronik wird zunehmend vom Mikrocontroller in folgender Weise ersetzt:</a:t>
            </a:r>
          </a:p>
          <a:p>
            <a:endParaRPr lang="de-DE" sz="400">
              <a:latin typeface="Calibri" pitchFamily="34" charset="0"/>
            </a:endParaRPr>
          </a:p>
          <a:p>
            <a:r>
              <a:rPr lang="de-DE">
                <a:latin typeface="Calibri" pitchFamily="34" charset="0"/>
              </a:rPr>
              <a:t>Sensor , PC</a:t>
            </a:r>
            <a:r>
              <a:rPr lang="de-DE" sz="1200">
                <a:latin typeface="Calibri" pitchFamily="34" charset="0"/>
              </a:rPr>
              <a:t>(</a:t>
            </a:r>
            <a:r>
              <a:rPr lang="de-DE" sz="1200" b="1">
                <a:latin typeface="Calibri" pitchFamily="34" charset="0"/>
              </a:rPr>
              <a:t>LabView</a:t>
            </a:r>
            <a:r>
              <a:rPr lang="de-DE">
                <a:latin typeface="Calibri" pitchFamily="34" charset="0"/>
              </a:rPr>
              <a:t>) Tx-Daten  </a:t>
            </a:r>
            <a:r>
              <a:rPr lang="de-DE">
                <a:latin typeface="Calibri" pitchFamily="34" charset="0"/>
                <a:sym typeface="Wingdings" pitchFamily="2" charset="2"/>
              </a:rPr>
              <a:t> </a:t>
            </a:r>
            <a:r>
              <a:rPr lang="de-DE" sz="2000" b="1">
                <a:latin typeface="Calibri" pitchFamily="34" charset="0"/>
              </a:rPr>
              <a:t>Mikrocontroller</a:t>
            </a:r>
            <a:r>
              <a:rPr lang="de-DE">
                <a:latin typeface="Calibri" pitchFamily="34" charset="0"/>
              </a:rPr>
              <a:t>   </a:t>
            </a:r>
            <a:r>
              <a:rPr lang="de-DE">
                <a:latin typeface="Calibri" pitchFamily="34" charset="0"/>
                <a:sym typeface="Wingdings" pitchFamily="2" charset="2"/>
              </a:rPr>
              <a:t> </a:t>
            </a:r>
            <a:r>
              <a:rPr lang="de-DE">
                <a:latin typeface="Calibri" pitchFamily="34" charset="0"/>
              </a:rPr>
              <a:t>Aktuatoren, Motor, Rx-Daten</a:t>
            </a:r>
          </a:p>
        </p:txBody>
      </p:sp>
      <p:pic>
        <p:nvPicPr>
          <p:cNvPr id="45058" name="Picture 3" descr="C:\Dokumente und Einstellungen\Christof\Desktop\MMM-Neu Plus Material\SensoruCAk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5938" y="2852738"/>
            <a:ext cx="28289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4" descr="C:\Dokumente und Einstellungen\Christof\Desktop\MMM-Neu Plus Material\pt100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4365625"/>
            <a:ext cx="279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5" descr="C:\Dokumente und Einstellungen\Christof\Desktop\MMM-Neu Plus Material\labview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2205038"/>
            <a:ext cx="1576388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6" descr="C:\Dokumente und Einstellungen\Christof\Desktop\MMM-Neu Plus Material\servomotor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1916113"/>
            <a:ext cx="195421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7" descr="C:\Dokumente und Einstellungen\Christof\Desktop\MMM-Neu Plus Material\Schrittmoto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5463" y="3573463"/>
            <a:ext cx="143986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5" descr="C:\Dokumente und Einstellungen\Christof\Desktop\MMM-Neu Plus Material\labview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5084763"/>
            <a:ext cx="1287463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" name="Gerade Verbindung mit Pfeil 39"/>
          <p:cNvCxnSpPr/>
          <p:nvPr/>
        </p:nvCxnSpPr>
        <p:spPr>
          <a:xfrm>
            <a:off x="2124075" y="2852738"/>
            <a:ext cx="863600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 flipV="1">
            <a:off x="1908175" y="4365625"/>
            <a:ext cx="1079500" cy="86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 flipV="1">
            <a:off x="5940425" y="2997200"/>
            <a:ext cx="647700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/>
          <p:nvPr/>
        </p:nvCxnSpPr>
        <p:spPr>
          <a:xfrm>
            <a:off x="6084888" y="4868863"/>
            <a:ext cx="574675" cy="576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/>
          <p:nvPr/>
        </p:nvCxnSpPr>
        <p:spPr>
          <a:xfrm>
            <a:off x="6011863" y="4149725"/>
            <a:ext cx="10080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C:\Dokumente und Einstellungen\Christof\Desktop\Neuer Ordner\meilhaus_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1557338"/>
            <a:ext cx="1184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Textfeld 4"/>
          <p:cNvSpPr txBox="1">
            <a:spLocks noChangeArrowheads="1"/>
          </p:cNvSpPr>
          <p:nvPr/>
        </p:nvSpPr>
        <p:spPr bwMode="auto">
          <a:xfrm>
            <a:off x="900113" y="1557338"/>
            <a:ext cx="75596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>
                <a:latin typeface="Calibri" pitchFamily="34" charset="0"/>
              </a:rPr>
              <a:t>Dies haben auch Firmen wie                                 erkannt und bieten deshalb  verschiedene, gut brauchbare und universelle Input/Output –Boxen an, die dem PC/Notebook sozusagen eine „Greifhand“ zur Außenwelt ermöglicht.</a:t>
            </a:r>
          </a:p>
        </p:txBody>
      </p:sp>
      <p:pic>
        <p:nvPicPr>
          <p:cNvPr id="46083" name="Picture 3" descr="C:\Dokumente und Einstellungen\Christof\Desktop\Neuer Ordner\MeilhausProfiLa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2565400"/>
            <a:ext cx="530701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feld 5"/>
          <p:cNvSpPr txBox="1">
            <a:spLocks noChangeArrowheads="1"/>
          </p:cNvSpPr>
          <p:nvPr/>
        </p:nvSpPr>
        <p:spPr bwMode="auto">
          <a:xfrm>
            <a:off x="900113" y="2781300"/>
            <a:ext cx="2376487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Calibri" pitchFamily="34" charset="0"/>
              </a:rPr>
              <a:t>Da diese Module nicht alle kennen, stelle ich sie mal vor.</a:t>
            </a:r>
          </a:p>
          <a:p>
            <a:endParaRPr lang="de-DE">
              <a:latin typeface="Calibri" pitchFamily="34" charset="0"/>
            </a:endParaRPr>
          </a:p>
          <a:p>
            <a:r>
              <a:rPr lang="de-DE">
                <a:latin typeface="Calibri" pitchFamily="34" charset="0"/>
              </a:rPr>
              <a:t>Das wichtigste:</a:t>
            </a:r>
            <a:endParaRPr lang="de-DE" b="1">
              <a:latin typeface="Calibri" pitchFamily="34" charset="0"/>
            </a:endParaRPr>
          </a:p>
          <a:p>
            <a:r>
              <a:rPr lang="de-DE" b="1">
                <a:latin typeface="Calibri" pitchFamily="34" charset="0"/>
              </a:rPr>
              <a:t>LabView</a:t>
            </a:r>
            <a:r>
              <a:rPr lang="de-DE">
                <a:latin typeface="Calibri" pitchFamily="34" charset="0"/>
              </a:rPr>
              <a:t> wird mit </a:t>
            </a:r>
          </a:p>
          <a:p>
            <a:r>
              <a:rPr lang="de-DE" b="1">
                <a:latin typeface="Calibri" pitchFamily="34" charset="0"/>
              </a:rPr>
              <a:t>VI-Libraries </a:t>
            </a:r>
            <a:r>
              <a:rPr lang="de-DE">
                <a:latin typeface="Calibri" pitchFamily="34" charset="0"/>
              </a:rPr>
              <a:t>unterstützt</a:t>
            </a:r>
          </a:p>
          <a:p>
            <a:r>
              <a:rPr lang="de-DE" b="1">
                <a:latin typeface="Calibri" pitchFamily="34" charset="0"/>
              </a:rPr>
              <a:t>USB</a:t>
            </a:r>
            <a:r>
              <a:rPr lang="de-DE">
                <a:latin typeface="Calibri" pitchFamily="34" charset="0"/>
              </a:rPr>
              <a:t>-Anschluss.</a:t>
            </a:r>
          </a:p>
          <a:p>
            <a:r>
              <a:rPr lang="de-DE">
                <a:latin typeface="Calibri" pitchFamily="34" charset="0"/>
              </a:rPr>
              <a:t>X-Input /Output Leitungen mit TTL (5V) Pegel</a:t>
            </a:r>
          </a:p>
          <a:p>
            <a:r>
              <a:rPr lang="de-DE">
                <a:latin typeface="Calibri" pitchFamily="34" charset="0"/>
              </a:rPr>
              <a:t>X-Analog Eingänge.</a:t>
            </a:r>
          </a:p>
          <a:p>
            <a:r>
              <a:rPr lang="de-DE">
                <a:latin typeface="Calibri" pitchFamily="34" charset="0"/>
              </a:rPr>
              <a:t>usw..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C:\Dokumente und Einstellungen\Christof\Desktop\Neuer Ordner\RedLab 1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620713"/>
            <a:ext cx="5040313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Textfeld 2"/>
          <p:cNvSpPr txBox="1">
            <a:spLocks noChangeArrowheads="1"/>
          </p:cNvSpPr>
          <p:nvPr/>
        </p:nvSpPr>
        <p:spPr bwMode="auto">
          <a:xfrm>
            <a:off x="684213" y="1341438"/>
            <a:ext cx="2303462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Calibri" pitchFamily="34" charset="0"/>
              </a:rPr>
              <a:t>Ein weiteres Modell…</a:t>
            </a:r>
          </a:p>
          <a:p>
            <a:r>
              <a:rPr lang="de-DE">
                <a:latin typeface="Calibri" pitchFamily="34" charset="0"/>
              </a:rPr>
              <a:t>Es tauchte mal die Frage auf:</a:t>
            </a:r>
          </a:p>
          <a:p>
            <a:r>
              <a:rPr lang="de-DE">
                <a:latin typeface="Calibri" pitchFamily="34" charset="0"/>
              </a:rPr>
              <a:t>„Warum kommt am Analogeingang eine Spannung </a:t>
            </a:r>
            <a:r>
              <a:rPr lang="de-DE" b="1">
                <a:latin typeface="Calibri" pitchFamily="34" charset="0"/>
              </a:rPr>
              <a:t>raus</a:t>
            </a:r>
            <a:r>
              <a:rPr lang="de-DE">
                <a:latin typeface="Calibri" pitchFamily="34" charset="0"/>
              </a:rPr>
              <a:t>.?“</a:t>
            </a:r>
          </a:p>
          <a:p>
            <a:endParaRPr lang="de-DE">
              <a:latin typeface="Calibri" pitchFamily="34" charset="0"/>
            </a:endParaRPr>
          </a:p>
          <a:p>
            <a:r>
              <a:rPr lang="de-DE">
                <a:latin typeface="Calibri" pitchFamily="34" charset="0"/>
              </a:rPr>
              <a:t>Seltsam…</a:t>
            </a:r>
          </a:p>
          <a:p>
            <a:r>
              <a:rPr lang="de-DE">
                <a:latin typeface="Calibri" pitchFamily="34" charset="0"/>
              </a:rPr>
              <a:t>Die Lösung:</a:t>
            </a:r>
          </a:p>
        </p:txBody>
      </p:sp>
      <p:pic>
        <p:nvPicPr>
          <p:cNvPr id="47107" name="Picture 2" descr="C:\Dokumente und Einstellungen\Christof\Desktop\MMM-Neu Plus Material\ADC-DualCalibrierung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005263"/>
            <a:ext cx="46386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feld 4"/>
          <p:cNvSpPr txBox="1">
            <a:spLocks noChangeArrowheads="1"/>
          </p:cNvSpPr>
          <p:nvPr/>
        </p:nvSpPr>
        <p:spPr bwMode="auto">
          <a:xfrm>
            <a:off x="5148263" y="3933825"/>
            <a:ext cx="3671887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Calibri" pitchFamily="34" charset="0"/>
              </a:rPr>
              <a:t>Innen verbaut ist nur ein ADC, der 0..3.3V messen kann. Der Eingang verträgt jedoch +/-10V. </a:t>
            </a:r>
          </a:p>
          <a:p>
            <a:r>
              <a:rPr lang="de-DE">
                <a:latin typeface="Calibri" pitchFamily="34" charset="0"/>
              </a:rPr>
              <a:t>Wie denn das?</a:t>
            </a:r>
          </a:p>
          <a:p>
            <a:r>
              <a:rPr lang="de-DE">
                <a:latin typeface="Calibri" pitchFamily="34" charset="0"/>
              </a:rPr>
              <a:t>Diese drei Widerstände sind innen verbaut.  Ein Spannungsteiler </a:t>
            </a:r>
            <a:r>
              <a:rPr lang="de-DE"/>
              <a:t>hebt </a:t>
            </a:r>
            <a:r>
              <a:rPr lang="de-DE">
                <a:latin typeface="Calibri" pitchFamily="34" charset="0"/>
              </a:rPr>
              <a:t>im 0V Fall den ADC-Pegel auf die Mitte (U/2). Man muss die Spannung also etwas niederohmig anlegen.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kumente und Einstellungen\Christof\Desktop\MMM-Neu Plus Material\ADC-DualAnpassu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432675" cy="4964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5" descr="C:\Dokumente und Einstellungen\Christof\Desktop\MMM-Neu Plus Material\SM_V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2060575"/>
            <a:ext cx="561816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Textfeld 5"/>
          <p:cNvSpPr txBox="1">
            <a:spLocks noChangeArrowheads="1"/>
          </p:cNvSpPr>
          <p:nvPr/>
        </p:nvSpPr>
        <p:spPr bwMode="auto">
          <a:xfrm>
            <a:off x="539750" y="1341438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Calibri" pitchFamily="34" charset="0"/>
              </a:rPr>
              <a:t>Mikrocontroller-Platine mit Powermanagement für einen Schrittmotor bis 3A, I/O,Tasten, LCD und </a:t>
            </a:r>
            <a:r>
              <a:rPr lang="de-DE" b="1">
                <a:latin typeface="Calibri" pitchFamily="34" charset="0"/>
              </a:rPr>
              <a:t>Mnemonic</a:t>
            </a:r>
            <a:r>
              <a:rPr lang="de-DE">
                <a:latin typeface="Calibri" pitchFamily="34" charset="0"/>
              </a:rPr>
              <a:t> gesteuerter RS232 Kommunikation.</a:t>
            </a:r>
          </a:p>
        </p:txBody>
      </p:sp>
      <p:sp>
        <p:nvSpPr>
          <p:cNvPr id="48131" name="Textfeld 4"/>
          <p:cNvSpPr txBox="1">
            <a:spLocks noChangeArrowheads="1"/>
          </p:cNvSpPr>
          <p:nvPr/>
        </p:nvSpPr>
        <p:spPr bwMode="auto">
          <a:xfrm>
            <a:off x="395288" y="2133600"/>
            <a:ext cx="27368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Calibri" pitchFamily="34" charset="0"/>
              </a:rPr>
              <a:t>Ein kleines Erfolgsmodell, das schon &gt;10* verbaut wurde und als Antriebs-steuerung in selbst ausgerüsteten Spektrometern, Filterwechslern,  Shuttern, Linearantrieben etc. werkelt.</a:t>
            </a:r>
          </a:p>
          <a:p>
            <a:r>
              <a:rPr lang="de-DE">
                <a:latin typeface="Calibri" pitchFamily="34" charset="0"/>
              </a:rPr>
              <a:t>Robuste, zuverlässige Firmware,</a:t>
            </a:r>
          </a:p>
          <a:p>
            <a:r>
              <a:rPr lang="de-DE">
                <a:latin typeface="Calibri" pitchFamily="34" charset="0"/>
              </a:rPr>
              <a:t>automatischer Ruhestrom,</a:t>
            </a:r>
          </a:p>
          <a:p>
            <a:r>
              <a:rPr lang="de-DE">
                <a:latin typeface="Calibri" pitchFamily="34" charset="0"/>
              </a:rPr>
              <a:t>Simple Kommunikation.</a:t>
            </a:r>
          </a:p>
          <a:p>
            <a:r>
              <a:rPr lang="de-DE">
                <a:latin typeface="Calibri" pitchFamily="34" charset="0"/>
              </a:rPr>
              <a:t>z.B.    „</a:t>
            </a:r>
            <a:r>
              <a:rPr lang="de-DE" b="1">
                <a:latin typeface="Calibri" pitchFamily="34" charset="0"/>
              </a:rPr>
              <a:t>mopd,123,1</a:t>
            </a:r>
            <a:r>
              <a:rPr lang="de-DE">
                <a:latin typeface="Calibri" pitchFamily="34" charset="0"/>
              </a:rPr>
              <a:t> &lt;</a:t>
            </a:r>
            <a:r>
              <a:rPr lang="de-DE" b="1">
                <a:latin typeface="Calibri" pitchFamily="34" charset="0"/>
              </a:rPr>
              <a:t>CR</a:t>
            </a:r>
            <a:r>
              <a:rPr lang="de-DE">
                <a:latin typeface="Calibri" pitchFamily="34" charset="0"/>
              </a:rPr>
              <a:t>&gt;“</a:t>
            </a:r>
          </a:p>
          <a:p>
            <a:r>
              <a:rPr lang="de-DE">
                <a:latin typeface="Calibri" pitchFamily="34" charset="0"/>
              </a:rPr>
              <a:t>= 123 Pulse, linksrum drehen ..</a:t>
            </a:r>
            <a:r>
              <a:rPr lang="de-DE" b="1">
                <a:latin typeface="Calibri" pitchFamily="34" charset="0"/>
              </a:rPr>
              <a:t>LabView</a:t>
            </a:r>
            <a:r>
              <a:rPr lang="de-DE">
                <a:latin typeface="Calibri" pitchFamily="34" charset="0"/>
              </a:rPr>
              <a:t> tauglich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C:\Dokumente und Einstellungen\Christof\Desktop\MMM-Neu Plus Material\Filterr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268413"/>
            <a:ext cx="5791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Textfeld 2"/>
          <p:cNvSpPr txBox="1">
            <a:spLocks noChangeArrowheads="1"/>
          </p:cNvSpPr>
          <p:nvPr/>
        </p:nvSpPr>
        <p:spPr bwMode="auto">
          <a:xfrm>
            <a:off x="755650" y="5589588"/>
            <a:ext cx="6553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Calibri" pitchFamily="34" charset="0"/>
              </a:rPr>
              <a:t>Typische Schrittmotoranwendung für ein Filterrad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C:\Dokumente und Einstellungen\Christof\Desktop\MMM-Neu Plus Material\servomoto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908050"/>
            <a:ext cx="3787775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Textfeld 2"/>
          <p:cNvSpPr txBox="1">
            <a:spLocks noChangeArrowheads="1"/>
          </p:cNvSpPr>
          <p:nvPr/>
        </p:nvSpPr>
        <p:spPr bwMode="auto">
          <a:xfrm>
            <a:off x="827088" y="1916113"/>
            <a:ext cx="3744912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b="1" dirty="0">
                <a:latin typeface="Calibri" pitchFamily="34" charset="0"/>
              </a:rPr>
              <a:t>SERVOS </a:t>
            </a:r>
          </a:p>
          <a:p>
            <a:r>
              <a:rPr lang="de-DE" dirty="0">
                <a:latin typeface="Calibri" pitchFamily="34" charset="0"/>
              </a:rPr>
              <a:t>sind ein gutes Beispiel für einfach zu beherrschende </a:t>
            </a:r>
            <a:r>
              <a:rPr lang="de-DE" dirty="0" err="1">
                <a:latin typeface="Calibri" pitchFamily="34" charset="0"/>
              </a:rPr>
              <a:t>Aktoren</a:t>
            </a:r>
            <a:r>
              <a:rPr lang="de-DE" dirty="0">
                <a:latin typeface="Calibri" pitchFamily="34" charset="0"/>
              </a:rPr>
              <a:t>, </a:t>
            </a:r>
          </a:p>
          <a:p>
            <a:r>
              <a:rPr lang="de-DE" dirty="0">
                <a:latin typeface="Calibri" pitchFamily="34" charset="0"/>
              </a:rPr>
              <a:t>also Arbeitsknechte, die brav den Vorgaben der Steuersoftware folgen, sofern man eben Mikrocontroller  dazu bringen kann, die PWM –Signale stabil und sauber zu erzeugen.</a:t>
            </a:r>
          </a:p>
          <a:p>
            <a:endParaRPr lang="de-DE" dirty="0">
              <a:latin typeface="Calibri" pitchFamily="34" charset="0"/>
            </a:endParaRPr>
          </a:p>
          <a:p>
            <a:r>
              <a:rPr lang="de-DE" dirty="0">
                <a:latin typeface="Calibri" pitchFamily="34" charset="0"/>
              </a:rPr>
              <a:t>Jede Position ist stabil anzufahren. Ein Haltestrom hält die Position fest, oder man gibt diese wieder frei.</a:t>
            </a:r>
          </a:p>
          <a:p>
            <a:r>
              <a:rPr lang="de-DE" dirty="0">
                <a:latin typeface="Calibri" pitchFamily="34" charset="0"/>
              </a:rPr>
              <a:t>Der Mikrocontroller agiert als Manager zwischen PC (</a:t>
            </a:r>
            <a:r>
              <a:rPr lang="de-DE" dirty="0" err="1">
                <a:latin typeface="Calibri" pitchFamily="34" charset="0"/>
              </a:rPr>
              <a:t>LabView</a:t>
            </a:r>
            <a:r>
              <a:rPr lang="de-DE" dirty="0">
                <a:latin typeface="Calibri" pitchFamily="34" charset="0"/>
              </a:rPr>
              <a:t>) und der Hardware.</a:t>
            </a:r>
          </a:p>
          <a:p>
            <a:endParaRPr lang="de-DE" dirty="0">
              <a:latin typeface="Calibri" pitchFamily="34" charset="0"/>
            </a:endParaRPr>
          </a:p>
        </p:txBody>
      </p:sp>
      <p:pic>
        <p:nvPicPr>
          <p:cNvPr id="50179" name="Picture 2" descr="C:\Dokumente und Einstellungen\Christof\Desktop\MMM-Neu Plus Material\P1020471_v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4149725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nusServo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628775"/>
            <a:ext cx="508793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Textfeld 4"/>
          <p:cNvSpPr txBox="1">
            <a:spLocks noChangeArrowheads="1"/>
          </p:cNvSpPr>
          <p:nvPr/>
        </p:nvSpPr>
        <p:spPr bwMode="auto">
          <a:xfrm>
            <a:off x="6372225" y="2205038"/>
            <a:ext cx="216058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Calibri" pitchFamily="34" charset="0"/>
              </a:rPr>
              <a:t>Softwaregenerierte Sinus-Wertetabellen</a:t>
            </a:r>
          </a:p>
          <a:p>
            <a:r>
              <a:rPr lang="de-DE">
                <a:latin typeface="Calibri" pitchFamily="34" charset="0"/>
              </a:rPr>
              <a:t>steuern diesen Servo…. </a:t>
            </a:r>
          </a:p>
          <a:p>
            <a:endParaRPr lang="de-DE">
              <a:latin typeface="Calibri" pitchFamily="34" charset="0"/>
            </a:endParaRPr>
          </a:p>
          <a:p>
            <a:r>
              <a:rPr lang="de-DE">
                <a:latin typeface="Calibri" pitchFamily="34" charset="0"/>
              </a:rPr>
              <a:t>Und wenn man das kann, kann man alles andere auch…..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Dokumente und Einstellungen\Christof\Desktop\MMM-Neu Plus Material\GNDgleichG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56992"/>
            <a:ext cx="2395538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feld 6"/>
          <p:cNvSpPr txBox="1">
            <a:spLocks noChangeArrowheads="1"/>
          </p:cNvSpPr>
          <p:nvPr/>
        </p:nvSpPr>
        <p:spPr bwMode="auto">
          <a:xfrm>
            <a:off x="3635896" y="2708921"/>
            <a:ext cx="475138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dirty="0" smtClean="0"/>
              <a:t>Das reduzierte </a:t>
            </a:r>
            <a:r>
              <a:rPr lang="de-DE" sz="1600" dirty="0" err="1" smtClean="0"/>
              <a:t>Mess</a:t>
            </a:r>
            <a:r>
              <a:rPr lang="de-DE" sz="1600" dirty="0" smtClean="0"/>
              <a:t>-Schaltbild </a:t>
            </a:r>
            <a:r>
              <a:rPr lang="de-DE" sz="1600" dirty="0"/>
              <a:t>und </a:t>
            </a:r>
            <a:r>
              <a:rPr lang="de-DE" sz="1600" dirty="0" smtClean="0"/>
              <a:t>die technische </a:t>
            </a:r>
            <a:r>
              <a:rPr lang="de-DE" sz="1600" dirty="0"/>
              <a:t>Realität stimmen selten </a:t>
            </a:r>
            <a:r>
              <a:rPr lang="de-DE" sz="1600" dirty="0" smtClean="0"/>
              <a:t>überein !</a:t>
            </a:r>
            <a:endParaRPr lang="de-DE" sz="1600" dirty="0"/>
          </a:p>
          <a:p>
            <a:r>
              <a:rPr lang="de-DE" sz="1600" dirty="0">
                <a:latin typeface="Calibri" pitchFamily="34" charset="0"/>
              </a:rPr>
              <a:t>Die Verdrahtung   vom  Signal zum Messgerät  geht in der Praxis einen holperigen Weg über allerlei Stecker, Kabel</a:t>
            </a:r>
            <a:r>
              <a:rPr lang="de-DE" sz="1600" dirty="0" smtClean="0">
                <a:latin typeface="Calibri" pitchFamily="34" charset="0"/>
              </a:rPr>
              <a:t>, Schirmung , </a:t>
            </a:r>
            <a:r>
              <a:rPr lang="de-DE" sz="1600" dirty="0">
                <a:latin typeface="Calibri" pitchFamily="34" charset="0"/>
              </a:rPr>
              <a:t>innere Anschlussleitungen, </a:t>
            </a:r>
            <a:r>
              <a:rPr lang="de-DE" sz="1600" dirty="0" err="1" smtClean="0">
                <a:latin typeface="Calibri" pitchFamily="34" charset="0"/>
              </a:rPr>
              <a:t>Platinenbahnen</a:t>
            </a:r>
            <a:r>
              <a:rPr lang="de-DE" sz="1600" dirty="0" smtClean="0">
                <a:latin typeface="Calibri" pitchFamily="34" charset="0"/>
              </a:rPr>
              <a:t>…usw</a:t>
            </a:r>
            <a:r>
              <a:rPr lang="de-DE" sz="1600" dirty="0">
                <a:latin typeface="Calibri" pitchFamily="34" charset="0"/>
              </a:rPr>
              <a:t>.… </a:t>
            </a:r>
            <a:endParaRPr lang="de-DE" sz="1600" dirty="0" smtClean="0">
              <a:latin typeface="Calibri" pitchFamily="34" charset="0"/>
            </a:endParaRPr>
          </a:p>
          <a:p>
            <a:endParaRPr lang="de-DE" sz="1600" dirty="0" smtClean="0">
              <a:latin typeface="Calibri" pitchFamily="34" charset="0"/>
            </a:endParaRPr>
          </a:p>
          <a:p>
            <a:r>
              <a:rPr lang="de-DE" sz="1600" dirty="0" smtClean="0">
                <a:latin typeface="Calibri" pitchFamily="34" charset="0"/>
              </a:rPr>
              <a:t>Fragen: </a:t>
            </a:r>
          </a:p>
          <a:p>
            <a:r>
              <a:rPr lang="de-DE" sz="1600" dirty="0" smtClean="0">
                <a:latin typeface="Calibri" pitchFamily="34" charset="0"/>
              </a:rPr>
              <a:t>Ist das GND bzw. 0V Potential am </a:t>
            </a:r>
            <a:r>
              <a:rPr lang="de-DE" sz="1600" dirty="0" err="1" smtClean="0">
                <a:latin typeface="Calibri" pitchFamily="34" charset="0"/>
              </a:rPr>
              <a:t>Messobjekt</a:t>
            </a:r>
            <a:r>
              <a:rPr lang="de-DE" sz="1600" dirty="0" smtClean="0">
                <a:latin typeface="Calibri" pitchFamily="34" charset="0"/>
              </a:rPr>
              <a:t> und Messgerät gleich?</a:t>
            </a:r>
          </a:p>
          <a:p>
            <a:r>
              <a:rPr lang="de-DE" sz="1600" dirty="0" smtClean="0">
                <a:latin typeface="Calibri" pitchFamily="34" charset="0"/>
              </a:rPr>
              <a:t>Wie wird das Messsignal überragen. ?</a:t>
            </a:r>
          </a:p>
          <a:p>
            <a:r>
              <a:rPr lang="de-DE" sz="1600" dirty="0" smtClean="0">
                <a:latin typeface="Calibri" pitchFamily="34" charset="0"/>
              </a:rPr>
              <a:t>Kommt also das  Signal A am Punkt B an?</a:t>
            </a:r>
          </a:p>
          <a:p>
            <a:endParaRPr lang="de-DE" sz="1600" b="1" dirty="0">
              <a:latin typeface="Calibri" pitchFamily="34" charset="0"/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 flipV="1">
            <a:off x="900113" y="5300663"/>
            <a:ext cx="287337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1042988" y="4076700"/>
            <a:ext cx="144462" cy="28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4" name="Textfeld 16"/>
          <p:cNvSpPr txBox="1">
            <a:spLocks noChangeArrowheads="1"/>
          </p:cNvSpPr>
          <p:nvPr/>
        </p:nvSpPr>
        <p:spPr bwMode="auto">
          <a:xfrm>
            <a:off x="323850" y="3933825"/>
            <a:ext cx="7921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" dirty="0" err="1">
                <a:latin typeface="Calibri" pitchFamily="34" charset="0"/>
              </a:rPr>
              <a:t>Messpunkt</a:t>
            </a:r>
            <a:endParaRPr lang="de-DE" sz="1000" dirty="0">
              <a:latin typeface="Calibri" pitchFamily="34" charset="0"/>
            </a:endParaRPr>
          </a:p>
        </p:txBody>
      </p:sp>
      <p:sp>
        <p:nvSpPr>
          <p:cNvPr id="17415" name="Textfeld 17"/>
          <p:cNvSpPr txBox="1">
            <a:spLocks noChangeArrowheads="1"/>
          </p:cNvSpPr>
          <p:nvPr/>
        </p:nvSpPr>
        <p:spPr bwMode="auto">
          <a:xfrm>
            <a:off x="1403648" y="4149080"/>
            <a:ext cx="6477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" b="1" dirty="0">
                <a:latin typeface="Calibri" pitchFamily="34" charset="0"/>
              </a:rPr>
              <a:t>Kabel</a:t>
            </a:r>
          </a:p>
        </p:txBody>
      </p:sp>
      <p:sp>
        <p:nvSpPr>
          <p:cNvPr id="17416" name="Textfeld 18"/>
          <p:cNvSpPr txBox="1">
            <a:spLocks noChangeArrowheads="1"/>
          </p:cNvSpPr>
          <p:nvPr/>
        </p:nvSpPr>
        <p:spPr bwMode="auto">
          <a:xfrm>
            <a:off x="323850" y="5516563"/>
            <a:ext cx="7921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">
                <a:latin typeface="Calibri" pitchFamily="34" charset="0"/>
              </a:rPr>
              <a:t>Messpunkt</a:t>
            </a:r>
          </a:p>
        </p:txBody>
      </p:sp>
      <p:cxnSp>
        <p:nvCxnSpPr>
          <p:cNvPr id="22" name="Gerade Verbindung mit Pfeil 21"/>
          <p:cNvCxnSpPr/>
          <p:nvPr/>
        </p:nvCxnSpPr>
        <p:spPr>
          <a:xfrm>
            <a:off x="2195513" y="4365625"/>
            <a:ext cx="215900" cy="9350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8" name="Textfeld 13"/>
          <p:cNvSpPr txBox="1">
            <a:spLocks noChangeArrowheads="1"/>
          </p:cNvSpPr>
          <p:nvPr/>
        </p:nvSpPr>
        <p:spPr bwMode="auto">
          <a:xfrm>
            <a:off x="755576" y="1628800"/>
            <a:ext cx="78488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dirty="0">
                <a:latin typeface="Calibri" pitchFamily="34" charset="0"/>
              </a:rPr>
              <a:t>Messsignale liegen naturgemäß zwischen einem </a:t>
            </a:r>
            <a:r>
              <a:rPr lang="de-DE" sz="1600" b="1" dirty="0">
                <a:latin typeface="Calibri" pitchFamily="34" charset="0"/>
              </a:rPr>
              <a:t>Bezugspunkt</a:t>
            </a:r>
            <a:r>
              <a:rPr lang="de-DE" sz="1600" dirty="0">
                <a:latin typeface="Calibri" pitchFamily="34" charset="0"/>
              </a:rPr>
              <a:t> und dem </a:t>
            </a:r>
            <a:r>
              <a:rPr lang="de-DE" sz="1600" b="1" dirty="0">
                <a:latin typeface="Calibri" pitchFamily="34" charset="0"/>
              </a:rPr>
              <a:t>Abgreif-</a:t>
            </a:r>
            <a:r>
              <a:rPr lang="de-DE" sz="1600" b="1" dirty="0" err="1">
                <a:latin typeface="Calibri" pitchFamily="34" charset="0"/>
              </a:rPr>
              <a:t>Messpunkt</a:t>
            </a:r>
            <a:r>
              <a:rPr lang="de-DE" sz="1600" b="1" dirty="0">
                <a:latin typeface="Calibri" pitchFamily="34" charset="0"/>
              </a:rPr>
              <a:t>. </a:t>
            </a:r>
          </a:p>
          <a:p>
            <a:r>
              <a:rPr lang="de-DE" sz="1600" dirty="0">
                <a:latin typeface="Calibri" pitchFamily="34" charset="0"/>
              </a:rPr>
              <a:t>Meist liegt dieser Bezugspunkt </a:t>
            </a:r>
            <a:r>
              <a:rPr lang="de-DE" sz="1600" dirty="0" smtClean="0">
                <a:latin typeface="Calibri" pitchFamily="34" charset="0"/>
              </a:rPr>
              <a:t> ebenfalls an Masse/Earth/</a:t>
            </a:r>
            <a:r>
              <a:rPr lang="de-DE" sz="1600" dirty="0" err="1" smtClean="0">
                <a:latin typeface="Calibri" pitchFamily="34" charset="0"/>
              </a:rPr>
              <a:t>Ground</a:t>
            </a:r>
            <a:r>
              <a:rPr lang="de-DE" sz="1600" dirty="0" err="1" smtClean="0">
                <a:latin typeface="Calibri" pitchFamily="34" charset="0"/>
                <a:sym typeface="Wingdings" pitchFamily="2" charset="2"/>
              </a:rPr>
              <a:t>GND</a:t>
            </a:r>
            <a:endParaRPr lang="de-DE" sz="1600" dirty="0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971600" y="5805264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Calibri" pitchFamily="34" charset="0"/>
              </a:rPr>
              <a:t>Galvanisch </a:t>
            </a:r>
            <a:r>
              <a:rPr lang="de-DE" dirty="0" smtClean="0">
                <a:latin typeface="Calibri" pitchFamily="34" charset="0"/>
              </a:rPr>
              <a:t>mag ja das GND, oder auch an Messgeräten mit COM Bezeichnete Buchsen, mit der Sensormasse  übereinstimmen.</a:t>
            </a:r>
          </a:p>
          <a:p>
            <a:r>
              <a:rPr lang="de-DE" dirty="0" smtClean="0">
                <a:latin typeface="Calibri" pitchFamily="34" charset="0"/>
              </a:rPr>
              <a:t>Aber im (m)Ohm-Bereich eben nicht mehr. !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1187624" y="292494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Mentale , innere  Vorstellung der </a:t>
            </a:r>
            <a:r>
              <a:rPr lang="de-DE" sz="1200" dirty="0" err="1" smtClean="0"/>
              <a:t>Mess</a:t>
            </a:r>
            <a:r>
              <a:rPr lang="de-DE" sz="1200" dirty="0" smtClean="0"/>
              <a:t>-Situation</a:t>
            </a:r>
            <a:endParaRPr lang="de-DE" sz="1200" dirty="0"/>
          </a:p>
        </p:txBody>
      </p:sp>
      <p:sp>
        <p:nvSpPr>
          <p:cNvPr id="18" name="Textfeld 17"/>
          <p:cNvSpPr txBox="1"/>
          <p:nvPr/>
        </p:nvSpPr>
        <p:spPr>
          <a:xfrm>
            <a:off x="899592" y="4221088"/>
            <a:ext cx="288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A</a:t>
            </a:r>
            <a:endParaRPr lang="de-DE" sz="1000" dirty="0"/>
          </a:p>
        </p:txBody>
      </p:sp>
      <p:sp>
        <p:nvSpPr>
          <p:cNvPr id="19" name="Textfeld 18"/>
          <p:cNvSpPr txBox="1"/>
          <p:nvPr/>
        </p:nvSpPr>
        <p:spPr>
          <a:xfrm>
            <a:off x="2051720" y="4077072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B</a:t>
            </a:r>
            <a:endParaRPr lang="de-DE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3" descr="C:\Dokumente und Einstellungen\Christof\Desktop\MMM-Neu Plus Material\LabView_2Serv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268413"/>
            <a:ext cx="397033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C:\Dokumente und Einstellungen\Christof\Desktop\MMM-Neu Plus Material\P1020971_v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2708275"/>
            <a:ext cx="528002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feld 3"/>
          <p:cNvSpPr txBox="1">
            <a:spLocks noChangeArrowheads="1"/>
          </p:cNvSpPr>
          <p:nvPr/>
        </p:nvSpPr>
        <p:spPr bwMode="auto">
          <a:xfrm>
            <a:off x="4211638" y="1196975"/>
            <a:ext cx="43926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Calibri" pitchFamily="34" charset="0"/>
              </a:rPr>
              <a:t>Fernsteuer-Servos, universell einsetzbar – hier als Strahlfänger und Filterhalter…</a:t>
            </a:r>
          </a:p>
          <a:p>
            <a:r>
              <a:rPr lang="de-DE">
                <a:latin typeface="Calibri" pitchFamily="34" charset="0"/>
              </a:rPr>
              <a:t>Alles schön dynamisch via </a:t>
            </a:r>
            <a:r>
              <a:rPr lang="de-DE" b="1">
                <a:latin typeface="Calibri" pitchFamily="34" charset="0"/>
              </a:rPr>
              <a:t>LabView Vi</a:t>
            </a:r>
            <a:r>
              <a:rPr lang="de-DE">
                <a:latin typeface="Calibri" pitchFamily="34" charset="0"/>
              </a:rPr>
              <a:t>  und textbasierten Kommandos.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C:\Dokumente und Einstellungen\Christof\Desktop\MMM-Neu Plus Material\Permutieru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2001838"/>
            <a:ext cx="5921375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Textfeld 2"/>
          <p:cNvSpPr txBox="1">
            <a:spLocks noChangeArrowheads="1"/>
          </p:cNvSpPr>
          <p:nvPr/>
        </p:nvSpPr>
        <p:spPr bwMode="auto">
          <a:xfrm>
            <a:off x="539750" y="1341438"/>
            <a:ext cx="82089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800" b="1" dirty="0">
                <a:latin typeface="Calibri" pitchFamily="34" charset="0"/>
              </a:rPr>
              <a:t>Mikrocontroller gesteuerte potentialfreie </a:t>
            </a:r>
          </a:p>
          <a:p>
            <a:pPr algn="ctr"/>
            <a:r>
              <a:rPr lang="de-DE" sz="2800" b="1" dirty="0">
                <a:latin typeface="Calibri" pitchFamily="34" charset="0"/>
              </a:rPr>
              <a:t>4 X 8 Signal-</a:t>
            </a:r>
            <a:r>
              <a:rPr lang="de-DE" sz="2800" b="1" dirty="0" err="1">
                <a:latin typeface="Calibri" pitchFamily="34" charset="0"/>
              </a:rPr>
              <a:t>Permutierung</a:t>
            </a:r>
            <a:r>
              <a:rPr lang="de-DE" sz="2800" b="1" dirty="0">
                <a:latin typeface="Calibri" pitchFamily="34" charset="0"/>
              </a:rPr>
              <a:t> (mit Relais)</a:t>
            </a:r>
          </a:p>
        </p:txBody>
      </p:sp>
      <p:sp>
        <p:nvSpPr>
          <p:cNvPr id="53251" name="Textfeld 4"/>
          <p:cNvSpPr txBox="1">
            <a:spLocks noChangeArrowheads="1"/>
          </p:cNvSpPr>
          <p:nvPr/>
        </p:nvSpPr>
        <p:spPr bwMode="auto">
          <a:xfrm>
            <a:off x="250825" y="2349500"/>
            <a:ext cx="252095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>
                <a:latin typeface="Calibri" pitchFamily="34" charset="0"/>
              </a:rPr>
              <a:t>Ein vorgeschalteter </a:t>
            </a:r>
            <a:r>
              <a:rPr lang="de-DE" b="1" dirty="0">
                <a:latin typeface="Calibri" pitchFamily="34" charset="0"/>
              </a:rPr>
              <a:t>µ</a:t>
            </a:r>
            <a:r>
              <a:rPr lang="de-DE" b="1" dirty="0" err="1">
                <a:latin typeface="Calibri" pitchFamily="34" charset="0"/>
              </a:rPr>
              <a:t>Contoller</a:t>
            </a:r>
            <a:r>
              <a:rPr lang="de-DE" dirty="0">
                <a:latin typeface="Calibri" pitchFamily="34" charset="0"/>
              </a:rPr>
              <a:t> erlaubt via serieller Schnittstelle und </a:t>
            </a:r>
            <a:r>
              <a:rPr lang="de-DE" b="1" dirty="0" err="1">
                <a:latin typeface="Calibri" pitchFamily="34" charset="0"/>
              </a:rPr>
              <a:t>LabView</a:t>
            </a:r>
            <a:r>
              <a:rPr lang="de-DE" dirty="0">
                <a:latin typeface="Calibri" pitchFamily="34" charset="0"/>
              </a:rPr>
              <a:t>  eine </a:t>
            </a:r>
            <a:r>
              <a:rPr lang="de-DE" b="1" dirty="0">
                <a:latin typeface="Calibri" pitchFamily="34" charset="0"/>
              </a:rPr>
              <a:t>4x8 Matrix</a:t>
            </a:r>
            <a:r>
              <a:rPr lang="de-DE" dirty="0">
                <a:latin typeface="Calibri" pitchFamily="34" charset="0"/>
              </a:rPr>
              <a:t> und ihre dazugehörigen Leitungen beliebig kombiniert zu schalten.</a:t>
            </a:r>
          </a:p>
          <a:p>
            <a:r>
              <a:rPr lang="de-DE" dirty="0">
                <a:latin typeface="Calibri" pitchFamily="34" charset="0"/>
              </a:rPr>
              <a:t>Empfindliche </a:t>
            </a:r>
            <a:r>
              <a:rPr lang="de-DE" b="1" i="1" dirty="0">
                <a:latin typeface="Calibri" pitchFamily="34" charset="0"/>
              </a:rPr>
              <a:t>Proben-</a:t>
            </a:r>
            <a:r>
              <a:rPr lang="de-DE" dirty="0" err="1">
                <a:latin typeface="Calibri" pitchFamily="34" charset="0"/>
              </a:rPr>
              <a:t>drähte</a:t>
            </a:r>
            <a:r>
              <a:rPr lang="de-DE" dirty="0">
                <a:latin typeface="Calibri" pitchFamily="34" charset="0"/>
              </a:rPr>
              <a:t> können somit völlig </a:t>
            </a:r>
            <a:r>
              <a:rPr lang="de-DE" b="1" dirty="0">
                <a:latin typeface="Calibri" pitchFamily="34" charset="0"/>
              </a:rPr>
              <a:t>potentialfrei</a:t>
            </a:r>
            <a:r>
              <a:rPr lang="de-DE" dirty="0">
                <a:latin typeface="Calibri" pitchFamily="34" charset="0"/>
              </a:rPr>
              <a:t>  möglichst </a:t>
            </a:r>
            <a:r>
              <a:rPr lang="de-DE" b="1" dirty="0">
                <a:latin typeface="Calibri" pitchFamily="34" charset="0"/>
              </a:rPr>
              <a:t>kapazitätsarm</a:t>
            </a:r>
            <a:r>
              <a:rPr lang="de-DE" dirty="0">
                <a:latin typeface="Calibri" pitchFamily="34" charset="0"/>
              </a:rPr>
              <a:t> </a:t>
            </a:r>
            <a:r>
              <a:rPr lang="de-DE" b="1" dirty="0">
                <a:latin typeface="Calibri" pitchFamily="34" charset="0"/>
              </a:rPr>
              <a:t>dynamisch</a:t>
            </a:r>
            <a:r>
              <a:rPr lang="de-DE" dirty="0">
                <a:latin typeface="Calibri" pitchFamily="34" charset="0"/>
              </a:rPr>
              <a:t> geschaltet werden.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kumente und Einstellungen\Christof\Desktop\MMM-Neu Plus Material\4X8Matrix_L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943" y="1124745"/>
            <a:ext cx="4877153" cy="5635984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5580112" y="1628800"/>
            <a:ext cx="33123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LabView</a:t>
            </a:r>
            <a:r>
              <a:rPr lang="de-DE" dirty="0" smtClean="0"/>
              <a:t> VI für die 4x8 </a:t>
            </a:r>
            <a:r>
              <a:rPr lang="de-DE" dirty="0" err="1" smtClean="0"/>
              <a:t>Permutierungs</a:t>
            </a:r>
            <a:r>
              <a:rPr lang="de-DE" dirty="0" smtClean="0"/>
              <a:t>-Matrix</a:t>
            </a:r>
          </a:p>
          <a:p>
            <a:endParaRPr lang="de-DE" dirty="0" smtClean="0"/>
          </a:p>
          <a:p>
            <a:r>
              <a:rPr lang="de-DE" dirty="0" smtClean="0"/>
              <a:t>Ich habe übrigens sichere und fertige </a:t>
            </a:r>
            <a:r>
              <a:rPr lang="de-DE" dirty="0" err="1" smtClean="0"/>
              <a:t>LabView</a:t>
            </a:r>
            <a:r>
              <a:rPr lang="de-DE" dirty="0" smtClean="0"/>
              <a:t>-Module, die sich um die </a:t>
            </a:r>
            <a:r>
              <a:rPr lang="de-DE" b="1" dirty="0" smtClean="0"/>
              <a:t>serielle Schnittstelle</a:t>
            </a:r>
            <a:r>
              <a:rPr lang="de-DE" dirty="0" smtClean="0"/>
              <a:t> kümmern. </a:t>
            </a:r>
          </a:p>
          <a:p>
            <a:r>
              <a:rPr lang="de-DE" dirty="0" smtClean="0"/>
              <a:t>Sind auf dem Sambaserver:</a:t>
            </a:r>
          </a:p>
          <a:p>
            <a:r>
              <a:rPr lang="de-DE" dirty="0" smtClean="0"/>
              <a:t>S:\ermer\COM_CTRL_LV_86</a:t>
            </a:r>
          </a:p>
          <a:p>
            <a:endParaRPr lang="de-DE" dirty="0" smtClean="0"/>
          </a:p>
          <a:p>
            <a:r>
              <a:rPr lang="de-DE" dirty="0" smtClean="0"/>
              <a:t>Portverwaltung</a:t>
            </a:r>
          </a:p>
          <a:p>
            <a:r>
              <a:rPr lang="de-DE" dirty="0" err="1" smtClean="0"/>
              <a:t>Rx</a:t>
            </a:r>
            <a:r>
              <a:rPr lang="de-DE" dirty="0" smtClean="0"/>
              <a:t>-Timeout</a:t>
            </a:r>
          </a:p>
          <a:p>
            <a:r>
              <a:rPr lang="de-DE" dirty="0" smtClean="0"/>
              <a:t>Mit und ohne Semaphoren-Zugriffsteuerung</a:t>
            </a:r>
          </a:p>
          <a:p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3" descr="G:\WWW\DrehMagnet\DrehMagnet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268413"/>
            <a:ext cx="57610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Textfeld 4"/>
          <p:cNvSpPr txBox="1">
            <a:spLocks noChangeArrowheads="1"/>
          </p:cNvSpPr>
          <p:nvPr/>
        </p:nvSpPr>
        <p:spPr bwMode="auto">
          <a:xfrm>
            <a:off x="6372225" y="1484313"/>
            <a:ext cx="252095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>
                <a:latin typeface="Calibri" pitchFamily="34" charset="0"/>
              </a:rPr>
              <a:t>20.000 präzise </a:t>
            </a:r>
            <a:r>
              <a:rPr lang="de-DE" dirty="0" err="1">
                <a:latin typeface="Calibri" pitchFamily="34" charset="0"/>
              </a:rPr>
              <a:t>anfahrbare</a:t>
            </a:r>
            <a:r>
              <a:rPr lang="de-DE" dirty="0">
                <a:latin typeface="Calibri" pitchFamily="34" charset="0"/>
              </a:rPr>
              <a:t> Positionen. </a:t>
            </a:r>
          </a:p>
          <a:p>
            <a:r>
              <a:rPr lang="de-DE" dirty="0">
                <a:latin typeface="Calibri" pitchFamily="34" charset="0"/>
              </a:rPr>
              <a:t>Hier ein Neodym Magnet mit ~2.2 Tesla im Luftspalt. </a:t>
            </a:r>
          </a:p>
          <a:p>
            <a:r>
              <a:rPr lang="de-DE" dirty="0">
                <a:latin typeface="Calibri" pitchFamily="34" charset="0"/>
              </a:rPr>
              <a:t>= 1,1 </a:t>
            </a:r>
            <a:r>
              <a:rPr lang="de-DE" dirty="0" err="1">
                <a:latin typeface="Calibri" pitchFamily="34" charset="0"/>
              </a:rPr>
              <a:t>mTesla</a:t>
            </a:r>
            <a:r>
              <a:rPr lang="de-DE" dirty="0">
                <a:latin typeface="Calibri" pitchFamily="34" charset="0"/>
              </a:rPr>
              <a:t> Schritte.</a:t>
            </a:r>
          </a:p>
          <a:p>
            <a:endParaRPr lang="de-DE" dirty="0">
              <a:latin typeface="Calibri" pitchFamily="34" charset="0"/>
            </a:endParaRPr>
          </a:p>
          <a:p>
            <a:r>
              <a:rPr lang="de-DE" dirty="0">
                <a:latin typeface="Calibri" pitchFamily="34" charset="0"/>
              </a:rPr>
              <a:t>Vollständige, </a:t>
            </a:r>
            <a:r>
              <a:rPr lang="de-DE" dirty="0" err="1">
                <a:latin typeface="Calibri" pitchFamily="34" charset="0"/>
              </a:rPr>
              <a:t>umpolbare</a:t>
            </a:r>
            <a:r>
              <a:rPr lang="de-DE" dirty="0">
                <a:latin typeface="Calibri" pitchFamily="34" charset="0"/>
              </a:rPr>
              <a:t> Hysterese-Kennlinie </a:t>
            </a:r>
          </a:p>
          <a:p>
            <a:r>
              <a:rPr lang="de-DE" dirty="0">
                <a:latin typeface="Calibri" pitchFamily="34" charset="0"/>
              </a:rPr>
              <a:t>Auto-Indexierung</a:t>
            </a:r>
          </a:p>
          <a:p>
            <a:r>
              <a:rPr lang="de-DE" dirty="0">
                <a:latin typeface="Calibri" pitchFamily="34" charset="0"/>
              </a:rPr>
              <a:t>Auto-Spielausgleich</a:t>
            </a:r>
          </a:p>
          <a:p>
            <a:r>
              <a:rPr lang="de-DE" dirty="0">
                <a:latin typeface="Calibri" pitchFamily="34" charset="0"/>
              </a:rPr>
              <a:t>Jede Position direkt </a:t>
            </a:r>
            <a:r>
              <a:rPr lang="de-DE" dirty="0" err="1">
                <a:latin typeface="Calibri" pitchFamily="34" charset="0"/>
              </a:rPr>
              <a:t>anfahrbar</a:t>
            </a:r>
            <a:r>
              <a:rPr lang="de-DE" dirty="0">
                <a:latin typeface="Calibri" pitchFamily="34" charset="0"/>
              </a:rPr>
              <a:t> (wenn auch langsam)</a:t>
            </a:r>
          </a:p>
        </p:txBody>
      </p:sp>
      <p:sp>
        <p:nvSpPr>
          <p:cNvPr id="54275" name="Textfeld 5"/>
          <p:cNvSpPr txBox="1">
            <a:spLocks noChangeArrowheads="1"/>
          </p:cNvSpPr>
          <p:nvPr/>
        </p:nvSpPr>
        <p:spPr bwMode="auto">
          <a:xfrm>
            <a:off x="755650" y="5661025"/>
            <a:ext cx="6624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Calibri" pitchFamily="34" charset="0"/>
              </a:rPr>
              <a:t>Anwendungsbeispiel für einen Schrittmotorantrieb.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C:\Dokumente und Einstellungen\Christof\Desktop\MMM-Neu Plus Material\SM_Euroboard_15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484313"/>
            <a:ext cx="605155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Textfeld 2"/>
          <p:cNvSpPr txBox="1">
            <a:spLocks noChangeArrowheads="1"/>
          </p:cNvSpPr>
          <p:nvPr/>
        </p:nvSpPr>
        <p:spPr bwMode="auto">
          <a:xfrm>
            <a:off x="6948488" y="1484313"/>
            <a:ext cx="1871662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>
                <a:latin typeface="Calibri" pitchFamily="34" charset="0"/>
              </a:rPr>
              <a:t>MBE-Shutter-Steuerung</a:t>
            </a:r>
            <a:endParaRPr lang="de-DE">
              <a:latin typeface="Calibri" pitchFamily="34" charset="0"/>
            </a:endParaRPr>
          </a:p>
          <a:p>
            <a:r>
              <a:rPr lang="de-DE">
                <a:latin typeface="Calibri" pitchFamily="34" charset="0"/>
              </a:rPr>
              <a:t>RS485</a:t>
            </a:r>
          </a:p>
          <a:p>
            <a:r>
              <a:rPr lang="de-DE">
                <a:latin typeface="Calibri" pitchFamily="34" charset="0"/>
              </a:rPr>
              <a:t>RS232</a:t>
            </a:r>
          </a:p>
          <a:p>
            <a:r>
              <a:rPr lang="de-DE">
                <a:latin typeface="Calibri" pitchFamily="34" charset="0"/>
              </a:rPr>
              <a:t>Alarm und </a:t>
            </a:r>
          </a:p>
          <a:p>
            <a:r>
              <a:rPr lang="de-DE">
                <a:latin typeface="Calibri" pitchFamily="34" charset="0"/>
              </a:rPr>
              <a:t>Interruptfunktion,</a:t>
            </a:r>
          </a:p>
          <a:p>
            <a:r>
              <a:rPr lang="de-DE">
                <a:latin typeface="Calibri" pitchFamily="34" charset="0"/>
              </a:rPr>
              <a:t>Selbstkontrolle Positionsüber-wachung </a:t>
            </a:r>
          </a:p>
          <a:p>
            <a:r>
              <a:rPr lang="de-DE">
                <a:latin typeface="Calibri" pitchFamily="34" charset="0"/>
              </a:rPr>
              <a:t>Halte/Ruhestrom</a:t>
            </a:r>
          </a:p>
          <a:p>
            <a:r>
              <a:rPr lang="de-DE">
                <a:latin typeface="Calibri" pitchFamily="34" charset="0"/>
              </a:rPr>
              <a:t>Steuertasten</a:t>
            </a:r>
          </a:p>
          <a:p>
            <a:r>
              <a:rPr lang="de-DE">
                <a:latin typeface="Calibri" pitchFamily="34" charset="0"/>
              </a:rPr>
              <a:t>Statusleuchten</a:t>
            </a:r>
          </a:p>
          <a:p>
            <a:r>
              <a:rPr lang="de-DE">
                <a:latin typeface="Calibri" pitchFamily="34" charset="0"/>
              </a:rPr>
              <a:t>etc.. </a:t>
            </a:r>
          </a:p>
        </p:txBody>
      </p:sp>
      <p:pic>
        <p:nvPicPr>
          <p:cNvPr id="55299" name="Picture 3" descr="C:\Dokumente und Einstellungen\Christof\Desktop\MMM-Neu Plus Material\Schrittmo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5157788"/>
            <a:ext cx="1692275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feld 1"/>
          <p:cNvSpPr txBox="1">
            <a:spLocks noChangeArrowheads="1"/>
          </p:cNvSpPr>
          <p:nvPr/>
        </p:nvSpPr>
        <p:spPr bwMode="auto">
          <a:xfrm>
            <a:off x="755650" y="1196975"/>
            <a:ext cx="72009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>
                <a:latin typeface="Calibri" pitchFamily="34" charset="0"/>
              </a:rPr>
              <a:t>Selbstbau: </a:t>
            </a:r>
            <a:r>
              <a:rPr lang="de-DE" b="1" dirty="0">
                <a:latin typeface="Calibri" pitchFamily="34" charset="0"/>
              </a:rPr>
              <a:t>Dual </a:t>
            </a:r>
            <a:r>
              <a:rPr lang="de-DE" b="1" dirty="0" err="1">
                <a:latin typeface="Calibri" pitchFamily="34" charset="0"/>
              </a:rPr>
              <a:t>Photodioden</a:t>
            </a:r>
            <a:r>
              <a:rPr lang="de-DE" b="1" dirty="0">
                <a:latin typeface="Calibri" pitchFamily="34" charset="0"/>
              </a:rPr>
              <a:t> Verstärker</a:t>
            </a:r>
            <a:r>
              <a:rPr lang="de-DE" dirty="0">
                <a:latin typeface="Calibri" pitchFamily="34" charset="0"/>
              </a:rPr>
              <a:t> mit </a:t>
            </a:r>
            <a:r>
              <a:rPr lang="de-DE" b="1" dirty="0">
                <a:latin typeface="Calibri" pitchFamily="34" charset="0"/>
              </a:rPr>
              <a:t>Differenzverstärkung</a:t>
            </a:r>
          </a:p>
          <a:p>
            <a:r>
              <a:rPr lang="de-DE" dirty="0">
                <a:latin typeface="Calibri" pitchFamily="34" charset="0"/>
              </a:rPr>
              <a:t>Nur </a:t>
            </a:r>
            <a:r>
              <a:rPr lang="de-DE" b="1" dirty="0">
                <a:latin typeface="Calibri" pitchFamily="34" charset="0"/>
              </a:rPr>
              <a:t>10 </a:t>
            </a:r>
            <a:r>
              <a:rPr lang="de-DE" b="1" dirty="0" err="1">
                <a:latin typeface="Calibri" pitchFamily="34" charset="0"/>
              </a:rPr>
              <a:t>nV</a:t>
            </a:r>
            <a:r>
              <a:rPr lang="de-DE" dirty="0">
                <a:latin typeface="Calibri" pitchFamily="34" charset="0"/>
              </a:rPr>
              <a:t>/Wurzel HZ Grundrauschen!</a:t>
            </a:r>
          </a:p>
          <a:p>
            <a:r>
              <a:rPr lang="de-DE" dirty="0">
                <a:latin typeface="Calibri" pitchFamily="34" charset="0"/>
              </a:rPr>
              <a:t>Jeder Verstärker mit Leitungstreiber</a:t>
            </a:r>
            <a:r>
              <a:rPr lang="de-DE" dirty="0" smtClean="0">
                <a:latin typeface="Calibri" pitchFamily="34" charset="0"/>
              </a:rPr>
              <a:t>, ( 50 Ohm  )</a:t>
            </a:r>
            <a:endParaRPr lang="de-DE" dirty="0">
              <a:latin typeface="Calibri" pitchFamily="34" charset="0"/>
            </a:endParaRPr>
          </a:p>
          <a:p>
            <a:r>
              <a:rPr lang="de-DE" dirty="0">
                <a:latin typeface="Calibri" pitchFamily="34" charset="0"/>
              </a:rPr>
              <a:t>Offsetkompensation, eigene Stromversorgung je OP</a:t>
            </a:r>
          </a:p>
        </p:txBody>
      </p:sp>
      <p:pic>
        <p:nvPicPr>
          <p:cNvPr id="56322" name="Picture 3" descr="C:\Dokumente und Einstellungen\Christof\Desktop\Bilder_DualPhotoAmp-VGA\P1030222_v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1557338"/>
            <a:ext cx="315595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4" descr="C:\Dokumente und Einstellungen\Christof\Desktop\MMM-Neu Plus Material\PhotoDiodenDifferen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492375"/>
            <a:ext cx="62674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C:\Dokumente und Einstellungen\Christof\Desktop\Bilder_DualPhotoAmp-VGA\P1030216_v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133600"/>
            <a:ext cx="5845175" cy="438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Textfeld 2"/>
          <p:cNvSpPr txBox="1">
            <a:spLocks noChangeArrowheads="1"/>
          </p:cNvSpPr>
          <p:nvPr/>
        </p:nvSpPr>
        <p:spPr bwMode="auto">
          <a:xfrm>
            <a:off x="1187450" y="1412875"/>
            <a:ext cx="6697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 smtClean="0">
                <a:latin typeface="Calibri" pitchFamily="34" charset="0"/>
              </a:rPr>
              <a:t>Aktuell: So </a:t>
            </a:r>
            <a:r>
              <a:rPr lang="de-DE" dirty="0">
                <a:latin typeface="Calibri" pitchFamily="34" charset="0"/>
              </a:rPr>
              <a:t>sieht die </a:t>
            </a:r>
            <a:r>
              <a:rPr lang="de-DE" dirty="0" smtClean="0">
                <a:latin typeface="Calibri" pitchFamily="34" charset="0"/>
              </a:rPr>
              <a:t>selbstgebaute Platine </a:t>
            </a:r>
            <a:r>
              <a:rPr lang="de-DE" dirty="0">
                <a:latin typeface="Calibri" pitchFamily="34" charset="0"/>
              </a:rPr>
              <a:t>mit gemischter SMD und diskreter Bestückung aus…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C:\Dokumente und Einstellungen\Christof\Desktop\Bilder_DualPhotoAmp-VGA\P1030227_v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700213"/>
            <a:ext cx="6138863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Textfeld 2"/>
          <p:cNvSpPr txBox="1">
            <a:spLocks noChangeArrowheads="1"/>
          </p:cNvSpPr>
          <p:nvPr/>
        </p:nvSpPr>
        <p:spPr bwMode="auto">
          <a:xfrm>
            <a:off x="1476375" y="1268413"/>
            <a:ext cx="6335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Calibri" pitchFamily="34" charset="0"/>
              </a:rPr>
              <a:t>..und schön in ein Metallgehäuse fertig eingebaut und getestet…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3" descr="C:\Dokumente und Einstellungen\Christof\Desktop\MMM-Neu Plus Material\FPGA-Prinz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205038"/>
            <a:ext cx="8574088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Textfeld 3"/>
          <p:cNvSpPr txBox="1">
            <a:spLocks noChangeArrowheads="1"/>
          </p:cNvSpPr>
          <p:nvPr/>
        </p:nvSpPr>
        <p:spPr bwMode="auto">
          <a:xfrm>
            <a:off x="827088" y="1484313"/>
            <a:ext cx="7705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Calibri" pitchFamily="34" charset="0"/>
              </a:rPr>
              <a:t>Neue Konzepte:</a:t>
            </a:r>
          </a:p>
          <a:p>
            <a:r>
              <a:rPr lang="de-DE" b="1">
                <a:latin typeface="Calibri" pitchFamily="34" charset="0"/>
              </a:rPr>
              <a:t>FPGA</a:t>
            </a:r>
            <a:r>
              <a:rPr lang="de-DE">
                <a:latin typeface="Calibri" pitchFamily="34" charset="0"/>
              </a:rPr>
              <a:t> basierte Echtzeit-Verarbeitung sehr schneller Messwerte.  Prinzip: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C:\Dokumente und Einstellungen\Christof\Desktop\MMM-Neu Plus Material\AD9467FMC-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276475"/>
            <a:ext cx="5040313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Textfeld 2"/>
          <p:cNvSpPr txBox="1">
            <a:spLocks noChangeArrowheads="1"/>
          </p:cNvSpPr>
          <p:nvPr/>
        </p:nvSpPr>
        <p:spPr bwMode="auto">
          <a:xfrm>
            <a:off x="611188" y="1196975"/>
            <a:ext cx="81375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Calibri" pitchFamily="34" charset="0"/>
              </a:rPr>
              <a:t>Neuere Entwicklungen:  Es gibt extrem leistungsfähige Hardware, deren Selbstbau mit Bordmitteln nicht zu schaffen ist einfach zu kaufen...  ~300€ </a:t>
            </a:r>
          </a:p>
          <a:p>
            <a:r>
              <a:rPr lang="de-DE" b="1">
                <a:latin typeface="Calibri" pitchFamily="34" charset="0"/>
              </a:rPr>
              <a:t>AD9467 FMC Card. </a:t>
            </a:r>
          </a:p>
          <a:p>
            <a:r>
              <a:rPr lang="de-DE">
                <a:latin typeface="Calibri" pitchFamily="34" charset="0"/>
              </a:rPr>
              <a:t>Allerdings  muss man sich auch um die enorme Datenmenge kümmern.</a:t>
            </a:r>
          </a:p>
        </p:txBody>
      </p:sp>
      <p:sp>
        <p:nvSpPr>
          <p:cNvPr id="60419" name="Textfeld 3"/>
          <p:cNvSpPr txBox="1">
            <a:spLocks noChangeArrowheads="1"/>
          </p:cNvSpPr>
          <p:nvPr/>
        </p:nvSpPr>
        <p:spPr bwMode="auto">
          <a:xfrm>
            <a:off x="5076825" y="2349500"/>
            <a:ext cx="374332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Calibri" pitchFamily="34" charset="0"/>
                <a:hlinkClick r:id="rId3"/>
              </a:rPr>
              <a:t>Analog Devices AD9467 A/D</a:t>
            </a:r>
          </a:p>
          <a:p>
            <a:r>
              <a:rPr lang="de-DE">
                <a:latin typeface="Calibri" pitchFamily="34" charset="0"/>
                <a:hlinkClick r:id="rId3"/>
              </a:rPr>
              <a:t>Converter </a:t>
            </a:r>
            <a:r>
              <a:rPr lang="de-DE">
                <a:latin typeface="Calibri" pitchFamily="34" charset="0"/>
              </a:rPr>
              <a:t>on an FMC board </a:t>
            </a:r>
          </a:p>
          <a:p>
            <a:r>
              <a:rPr lang="de-DE">
                <a:latin typeface="Calibri" pitchFamily="34" charset="0"/>
              </a:rPr>
              <a:t>(FPGA Mezzanine Card)</a:t>
            </a:r>
          </a:p>
          <a:p>
            <a:r>
              <a:rPr lang="de-DE" b="1">
                <a:latin typeface="Calibri" pitchFamily="34" charset="0"/>
              </a:rPr>
              <a:t>AD9467 specs:</a:t>
            </a:r>
            <a:endParaRPr lang="de-DE">
              <a:latin typeface="Calibri" pitchFamily="34" charset="0"/>
            </a:endParaRPr>
          </a:p>
          <a:p>
            <a:pPr lvl="1"/>
            <a:r>
              <a:rPr lang="de-DE">
                <a:latin typeface="Calibri" pitchFamily="34" charset="0"/>
              </a:rPr>
              <a:t>16 bit resolution</a:t>
            </a:r>
          </a:p>
          <a:p>
            <a:pPr lvl="1"/>
            <a:r>
              <a:rPr lang="de-DE">
                <a:latin typeface="Calibri" pitchFamily="34" charset="0"/>
              </a:rPr>
              <a:t>Single channel</a:t>
            </a:r>
          </a:p>
          <a:p>
            <a:pPr lvl="1"/>
            <a:r>
              <a:rPr lang="de-DE">
                <a:latin typeface="Calibri" pitchFamily="34" charset="0"/>
              </a:rPr>
              <a:t>IF optimization capability used to improve SFDR</a:t>
            </a:r>
          </a:p>
          <a:p>
            <a:pPr lvl="1"/>
            <a:r>
              <a:rPr lang="de-DE">
                <a:latin typeface="Calibri" pitchFamily="34" charset="0"/>
              </a:rPr>
              <a:t>250MSPS sample rate</a:t>
            </a:r>
          </a:p>
          <a:p>
            <a:pPr lvl="1"/>
            <a:r>
              <a:rPr lang="de-DE">
                <a:latin typeface="Calibri" pitchFamily="34" charset="0"/>
              </a:rPr>
              <a:t>LVDS interface</a:t>
            </a:r>
          </a:p>
          <a:p>
            <a:pPr lvl="1"/>
            <a:r>
              <a:rPr lang="de-DE">
                <a:latin typeface="Calibri" pitchFamily="34" charset="0"/>
              </a:rPr>
              <a:t>Diff-Uni &amp; SE-Uni analog input types</a:t>
            </a:r>
          </a:p>
        </p:txBody>
      </p:sp>
      <p:sp>
        <p:nvSpPr>
          <p:cNvPr id="60420" name="Textfeld 4"/>
          <p:cNvSpPr txBox="1">
            <a:spLocks noChangeArrowheads="1"/>
          </p:cNvSpPr>
          <p:nvPr/>
        </p:nvSpPr>
        <p:spPr bwMode="auto">
          <a:xfrm>
            <a:off x="0" y="6308725"/>
            <a:ext cx="8820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>
                <a:latin typeface="Calibri" pitchFamily="34" charset="0"/>
                <a:hlinkClick r:id="rId4"/>
              </a:rPr>
              <a:t>http://www.digilentinc.com/Products/Detail.cfm?NavPath=2,1095,1096&amp;Prod=AD9467-FMC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FroschSchirm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1691680" y="2852936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755576" y="1268760"/>
            <a:ext cx="7776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Schirmung.</a:t>
            </a:r>
          </a:p>
          <a:p>
            <a:r>
              <a:rPr lang="de-DE" dirty="0" smtClean="0"/>
              <a:t>Gebraucht werden geeignete Maßnahmen zur Abschirmung der Messsignale gegen Störungen.  </a:t>
            </a:r>
          </a:p>
          <a:p>
            <a:r>
              <a:rPr lang="de-DE" dirty="0" smtClean="0"/>
              <a:t>Dazu gibt es mehrere Herangehensweisen.	</a:t>
            </a:r>
          </a:p>
          <a:p>
            <a:pPr algn="r"/>
            <a:r>
              <a:rPr lang="de-DE" dirty="0" smtClean="0"/>
              <a:t>( aus aktuellem Anlass gut demonstrierbar )</a:t>
            </a:r>
          </a:p>
          <a:p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feld 2"/>
          <p:cNvSpPr txBox="1">
            <a:spLocks noChangeArrowheads="1"/>
          </p:cNvSpPr>
          <p:nvPr/>
        </p:nvSpPr>
        <p:spPr bwMode="auto">
          <a:xfrm>
            <a:off x="250825" y="2060575"/>
            <a:ext cx="410527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The Spartan-6 LX45 is optimized for high-performance logic and offers:6,822 slices, each containing four 6-input LUTs and eight flip-flops</a:t>
            </a:r>
          </a:p>
          <a:p>
            <a:r>
              <a:rPr lang="en-US" dirty="0" smtClean="0"/>
              <a:t>2.1Mbits of fast block RAM</a:t>
            </a:r>
          </a:p>
          <a:p>
            <a:r>
              <a:rPr lang="en-US" dirty="0" smtClean="0"/>
              <a:t>four clock tiles (eight DCMs &amp; four PLLs)</a:t>
            </a:r>
          </a:p>
          <a:p>
            <a:r>
              <a:rPr lang="en-US" dirty="0" smtClean="0"/>
              <a:t>58 DSP slices</a:t>
            </a:r>
          </a:p>
          <a:p>
            <a:r>
              <a:rPr lang="en-US" dirty="0" smtClean="0"/>
              <a:t>500MHz+ clock speeds</a:t>
            </a:r>
          </a:p>
          <a:p>
            <a:endParaRPr lang="de-DE" dirty="0">
              <a:latin typeface="Calibri" pitchFamily="34" charset="0"/>
            </a:endParaRPr>
          </a:p>
        </p:txBody>
      </p:sp>
      <p:sp>
        <p:nvSpPr>
          <p:cNvPr id="61443" name="Textfeld 3"/>
          <p:cNvSpPr txBox="1">
            <a:spLocks noChangeArrowheads="1"/>
          </p:cNvSpPr>
          <p:nvPr/>
        </p:nvSpPr>
        <p:spPr bwMode="auto">
          <a:xfrm>
            <a:off x="250825" y="1196975"/>
            <a:ext cx="4392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 err="1" smtClean="0"/>
              <a:t>Xilinx</a:t>
            </a:r>
            <a:r>
              <a:rPr lang="de-DE" b="1" dirty="0" smtClean="0"/>
              <a:t> </a:t>
            </a:r>
            <a:r>
              <a:rPr lang="de-DE" b="1" dirty="0" err="1" smtClean="0"/>
              <a:t>Spartan</a:t>
            </a:r>
            <a:r>
              <a:rPr lang="de-DE" b="1" dirty="0" smtClean="0"/>
              <a:t>®-6 LX45 FPGA     </a:t>
            </a:r>
            <a:r>
              <a:rPr lang="en-US" b="1" dirty="0" smtClean="0">
                <a:latin typeface="Calibri" pitchFamily="34" charset="0"/>
              </a:rPr>
              <a:t>~250€</a:t>
            </a:r>
            <a:endParaRPr lang="de-DE" dirty="0">
              <a:latin typeface="Calibri" pitchFamily="34" charset="0"/>
            </a:endParaRPr>
          </a:p>
        </p:txBody>
      </p:sp>
      <p:pic>
        <p:nvPicPr>
          <p:cNvPr id="1026" name="Picture 2" descr="C:\Dokumente und Einstellungen\Christof\Desktop\MMM-Neu Plus Material\FMC_Carrier_S6-obl-6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3254" y="2060848"/>
            <a:ext cx="5259784" cy="4497115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323528" y="6381328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hlinkClick r:id="rId3"/>
              </a:rPr>
              <a:t>http://www.digilentinc.com/Products/Detail.cfm?NavPath=2,1095,1156&amp;Prod=FMC-CARRIER-S6</a:t>
            </a:r>
            <a:endParaRPr lang="de-D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C:\Dokumente und Einstellungen\Christof\Desktop\MMM-Neu Plus Material\CharlieBraun Schu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492375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Textfeld 2"/>
          <p:cNvSpPr txBox="1">
            <a:spLocks noChangeArrowheads="1"/>
          </p:cNvSpPr>
          <p:nvPr/>
        </p:nvSpPr>
        <p:spPr bwMode="auto">
          <a:xfrm>
            <a:off x="971550" y="1989138"/>
            <a:ext cx="3455988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Calibri" pitchFamily="34" charset="0"/>
              </a:rPr>
              <a:t>Danke fürs Zuhören…</a:t>
            </a:r>
          </a:p>
          <a:p>
            <a:endParaRPr lang="de-DE">
              <a:latin typeface="Calibri" pitchFamily="34" charset="0"/>
            </a:endParaRPr>
          </a:p>
          <a:p>
            <a:r>
              <a:rPr lang="de-DE">
                <a:latin typeface="Calibri" pitchFamily="34" charset="0"/>
              </a:rPr>
              <a:t>Und wenn jemand Rat und Tat braucht, kommt einfach zu mir.</a:t>
            </a:r>
          </a:p>
          <a:p>
            <a:endParaRPr lang="de-DE">
              <a:latin typeface="Calibri" pitchFamily="34" charset="0"/>
            </a:endParaRPr>
          </a:p>
          <a:p>
            <a:r>
              <a:rPr lang="de-DE">
                <a:latin typeface="Calibri" pitchFamily="34" charset="0"/>
              </a:rPr>
              <a:t>Christof Ermer</a:t>
            </a:r>
          </a:p>
          <a:p>
            <a:r>
              <a:rPr lang="de-DE">
                <a:latin typeface="Calibri" pitchFamily="34" charset="0"/>
              </a:rPr>
              <a:t>Raum 2.0.10</a:t>
            </a:r>
          </a:p>
          <a:p>
            <a:r>
              <a:rPr lang="de-DE">
                <a:latin typeface="Calibri" pitchFamily="34" charset="0"/>
              </a:rPr>
              <a:t>Tel 943 2140</a:t>
            </a:r>
          </a:p>
          <a:p>
            <a:endParaRPr lang="de-DE">
              <a:latin typeface="Calibri" pitchFamily="34" charset="0"/>
            </a:endParaRPr>
          </a:p>
          <a:p>
            <a:r>
              <a:rPr lang="de-DE">
                <a:latin typeface="Calibri" pitchFamily="34" charset="0"/>
              </a:rPr>
              <a:t>Nicht zu vergessen, wer will,</a:t>
            </a:r>
          </a:p>
          <a:p>
            <a:r>
              <a:rPr lang="de-DE">
                <a:latin typeface="Calibri" pitchFamily="34" charset="0"/>
              </a:rPr>
              <a:t>der alljährliche, zweiwöchige Mikrocontroller Kurs findet so im März/April statt.</a:t>
            </a:r>
          </a:p>
          <a:p>
            <a:endParaRPr lang="de-DE">
              <a:latin typeface="Calibri" pitchFamily="34" charset="0"/>
            </a:endParaRPr>
          </a:p>
          <a:p>
            <a:endParaRPr lang="de-DE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>
          <a:xfrm>
            <a:off x="755576" y="1484784"/>
            <a:ext cx="7764462" cy="1440160"/>
          </a:xfrm>
        </p:spPr>
        <p:txBody>
          <a:bodyPr/>
          <a:lstStyle/>
          <a:p>
            <a:pPr eaLnBrk="1" hangingPunct="1"/>
            <a:r>
              <a:rPr lang="de-DE" sz="1800" b="0" dirty="0" smtClean="0">
                <a:latin typeface="Frutiger Next LT W1G"/>
              </a:rPr>
              <a:t>Praxissituation Fall1:  </a:t>
            </a:r>
            <a:r>
              <a:rPr lang="de-DE" sz="1800" dirty="0" smtClean="0">
                <a:latin typeface="Frutiger Next LT W1G"/>
              </a:rPr>
              <a:t>unsymmetrischer Anschluss</a:t>
            </a:r>
            <a:br>
              <a:rPr lang="de-DE" sz="1800" dirty="0" smtClean="0">
                <a:latin typeface="Frutiger Next LT W1G"/>
              </a:rPr>
            </a:br>
            <a:r>
              <a:rPr lang="de-DE" sz="1800" b="0" dirty="0" err="1" smtClean="0">
                <a:latin typeface="Frutiger Next LT W1G"/>
              </a:rPr>
              <a:t>Erdfreie</a:t>
            </a:r>
            <a:r>
              <a:rPr lang="de-DE" sz="1800" b="0" dirty="0" smtClean="0">
                <a:latin typeface="Frutiger Next LT W1G"/>
              </a:rPr>
              <a:t> </a:t>
            </a:r>
            <a:r>
              <a:rPr lang="de-DE" sz="1800" b="0" dirty="0" err="1" smtClean="0">
                <a:latin typeface="Frutiger Next LT W1G"/>
              </a:rPr>
              <a:t>Messsignalquelle</a:t>
            </a:r>
            <a:r>
              <a:rPr lang="de-DE" sz="1800" b="0" dirty="0" smtClean="0">
                <a:latin typeface="Frutiger Next LT W1G"/>
              </a:rPr>
              <a:t> und erdgebundenes Messgerät:</a:t>
            </a:r>
            <a:br>
              <a:rPr lang="de-DE" sz="1800" b="0" dirty="0" smtClean="0">
                <a:latin typeface="Frutiger Next LT W1G"/>
              </a:rPr>
            </a:br>
            <a:r>
              <a:rPr lang="de-DE" sz="1800" b="0" dirty="0" smtClean="0">
                <a:latin typeface="Frutiger Next LT W1G"/>
              </a:rPr>
              <a:t>+ e</a:t>
            </a:r>
            <a:r>
              <a:rPr lang="de-DE" sz="1800" b="0" i="1" dirty="0" smtClean="0">
                <a:latin typeface="Frutiger Next LT W1G"/>
              </a:rPr>
              <a:t>inadriges, geschirmtes Kabel.</a:t>
            </a:r>
            <a:r>
              <a:rPr lang="de-DE" sz="1800" b="0" dirty="0" smtClean="0">
                <a:latin typeface="Frutiger Next LT W1G"/>
              </a:rPr>
              <a:t> </a:t>
            </a:r>
            <a:br>
              <a:rPr lang="de-DE" sz="1800" b="0" dirty="0" smtClean="0">
                <a:latin typeface="Frutiger Next LT W1G"/>
              </a:rPr>
            </a:br>
            <a:r>
              <a:rPr lang="de-DE" sz="1800" b="0" dirty="0" smtClean="0">
                <a:latin typeface="Frutiger Next LT W1G"/>
              </a:rPr>
              <a:t>Vorteil: Keine Erdschleifenströme. Nachteil: Schirmung leitet das Signal</a:t>
            </a:r>
            <a:endParaRPr lang="de-DE" sz="2400" dirty="0" smtClean="0">
              <a:latin typeface="Frutiger Next LT W1G"/>
            </a:endParaRPr>
          </a:p>
        </p:txBody>
      </p:sp>
      <p:pic>
        <p:nvPicPr>
          <p:cNvPr id="18434" name="Picture 2" descr="C:\Dokumente und Einstellungen\Christof\Desktop\MMM-Neu-Material\Sensor ohne G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653136"/>
            <a:ext cx="5414962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feld 5"/>
          <p:cNvSpPr txBox="1">
            <a:spLocks noChangeArrowheads="1"/>
          </p:cNvSpPr>
          <p:nvPr/>
        </p:nvSpPr>
        <p:spPr bwMode="auto">
          <a:xfrm>
            <a:off x="683568" y="2924944"/>
            <a:ext cx="770572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>
                <a:latin typeface="Frutiger Next LT W1G"/>
              </a:rPr>
              <a:t>„</a:t>
            </a:r>
            <a:r>
              <a:rPr lang="de-DE" dirty="0" err="1">
                <a:latin typeface="Frutiger Next LT W1G"/>
              </a:rPr>
              <a:t>Ri</a:t>
            </a:r>
            <a:r>
              <a:rPr lang="de-DE" dirty="0">
                <a:latin typeface="Frutiger Next LT W1G"/>
              </a:rPr>
              <a:t>“ = Leitungswiderstand in Serie zum Generator-Innenwiderstand.</a:t>
            </a:r>
          </a:p>
          <a:p>
            <a:r>
              <a:rPr lang="de-DE" dirty="0">
                <a:latin typeface="Calibri" pitchFamily="34" charset="0"/>
              </a:rPr>
              <a:t>Konsequenz.. </a:t>
            </a:r>
            <a:r>
              <a:rPr lang="de-DE" b="1" dirty="0">
                <a:latin typeface="Calibri" pitchFamily="34" charset="0"/>
              </a:rPr>
              <a:t>Auch auf der Schirmung fließen Signalströme </a:t>
            </a:r>
            <a:r>
              <a:rPr lang="de-DE" dirty="0">
                <a:latin typeface="Calibri" pitchFamily="34" charset="0"/>
              </a:rPr>
              <a:t> </a:t>
            </a:r>
            <a:r>
              <a:rPr lang="de-DE" dirty="0" smtClean="0">
                <a:latin typeface="Calibri" pitchFamily="34" charset="0"/>
              </a:rPr>
              <a:t>= Spannungsabfall. </a:t>
            </a:r>
            <a:endParaRPr lang="de-DE" dirty="0">
              <a:latin typeface="Calibri" pitchFamily="34" charset="0"/>
            </a:endParaRPr>
          </a:p>
          <a:p>
            <a:r>
              <a:rPr lang="de-DE" dirty="0" smtClean="0">
                <a:latin typeface="Calibri" pitchFamily="34" charset="0"/>
              </a:rPr>
              <a:t>Das </a:t>
            </a:r>
            <a:r>
              <a:rPr lang="de-DE" dirty="0">
                <a:latin typeface="Calibri" pitchFamily="34" charset="0"/>
              </a:rPr>
              <a:t>geht nur gut, wenn der Generator-Innenwiderstand </a:t>
            </a:r>
            <a:r>
              <a:rPr lang="de-DE" b="1" dirty="0">
                <a:latin typeface="Calibri" pitchFamily="34" charset="0"/>
              </a:rPr>
              <a:t>klein</a:t>
            </a:r>
            <a:r>
              <a:rPr lang="de-DE" dirty="0">
                <a:latin typeface="Calibri" pitchFamily="34" charset="0"/>
              </a:rPr>
              <a:t> relativ zu </a:t>
            </a:r>
            <a:r>
              <a:rPr lang="de-DE" b="1" dirty="0">
                <a:latin typeface="Calibri" pitchFamily="34" charset="0"/>
              </a:rPr>
              <a:t>RE</a:t>
            </a:r>
            <a:r>
              <a:rPr lang="de-DE" dirty="0">
                <a:latin typeface="Calibri" pitchFamily="34" charset="0"/>
              </a:rPr>
              <a:t>  </a:t>
            </a:r>
            <a:r>
              <a:rPr lang="de-DE" dirty="0" smtClean="0">
                <a:latin typeface="Calibri" pitchFamily="34" charset="0"/>
              </a:rPr>
              <a:t>ist, (</a:t>
            </a:r>
            <a:r>
              <a:rPr lang="de-DE" i="1" dirty="0" smtClean="0">
                <a:latin typeface="Calibri" pitchFamily="34" charset="0"/>
              </a:rPr>
              <a:t>1:1000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i="1" dirty="0">
                <a:latin typeface="Calibri" pitchFamily="34" charset="0"/>
              </a:rPr>
              <a:t>zum Innenwiderstand des Messgeräts</a:t>
            </a:r>
            <a:r>
              <a:rPr lang="de-DE" dirty="0">
                <a:latin typeface="Calibri" pitchFamily="34" charset="0"/>
              </a:rPr>
              <a:t>) und das Signal nicht  zu schwach </a:t>
            </a:r>
            <a:r>
              <a:rPr lang="de-DE" dirty="0" smtClean="0">
                <a:latin typeface="Calibri" pitchFamily="34" charset="0"/>
              </a:rPr>
              <a:t>ist, (</a:t>
            </a:r>
            <a:r>
              <a:rPr lang="de-DE" i="1" dirty="0" smtClean="0">
                <a:latin typeface="Calibri" pitchFamily="34" charset="0"/>
              </a:rPr>
              <a:t>Bsp. &gt;100mV</a:t>
            </a:r>
            <a:r>
              <a:rPr lang="de-DE" dirty="0" smtClean="0">
                <a:latin typeface="Calibri" pitchFamily="34" charset="0"/>
              </a:rPr>
              <a:t>). </a:t>
            </a:r>
          </a:p>
          <a:p>
            <a:r>
              <a:rPr lang="de-DE" dirty="0" smtClean="0">
                <a:latin typeface="Calibri" pitchFamily="34" charset="0"/>
              </a:rPr>
              <a:t>Sonst </a:t>
            </a:r>
            <a:r>
              <a:rPr lang="de-DE" dirty="0">
                <a:latin typeface="Calibri" pitchFamily="34" charset="0"/>
              </a:rPr>
              <a:t>ist ein </a:t>
            </a:r>
            <a:r>
              <a:rPr lang="de-DE" b="1" dirty="0">
                <a:latin typeface="Calibri" pitchFamily="34" charset="0"/>
              </a:rPr>
              <a:t>Impedanzwandler</a:t>
            </a:r>
            <a:r>
              <a:rPr lang="de-DE" dirty="0">
                <a:latin typeface="Calibri" pitchFamily="34" charset="0"/>
              </a:rPr>
              <a:t> oder Spannungsfolger direkt am Sensor zu empfehlen. 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755576" y="1196752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Eine </a:t>
            </a:r>
            <a:r>
              <a:rPr lang="de-DE" b="1" dirty="0" smtClean="0"/>
              <a:t>Zweipunktmessung</a:t>
            </a:r>
            <a:r>
              <a:rPr lang="de-DE" dirty="0" smtClean="0"/>
              <a:t>  ist das was der Name sagt.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Dokumente und Einstellungen\Christof\Desktop\MMM-Neu Plus Material\2PunktMessu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989138"/>
            <a:ext cx="467995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feld 2"/>
          <p:cNvSpPr txBox="1">
            <a:spLocks noChangeArrowheads="1"/>
          </p:cNvSpPr>
          <p:nvPr/>
        </p:nvSpPr>
        <p:spPr bwMode="auto">
          <a:xfrm>
            <a:off x="684213" y="1268413"/>
            <a:ext cx="7848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Calibri" pitchFamily="34" charset="0"/>
              </a:rPr>
              <a:t>Keithley Messgeräte haben 4 Buchsen, die somit möglichen  2, 3 und 4 Punkt Messungen ermöglichen.. Zunächst die 2 Punkt Messung.</a:t>
            </a:r>
          </a:p>
        </p:txBody>
      </p:sp>
      <p:sp>
        <p:nvSpPr>
          <p:cNvPr id="19459" name="Textfeld 3"/>
          <p:cNvSpPr txBox="1">
            <a:spLocks noChangeArrowheads="1"/>
          </p:cNvSpPr>
          <p:nvPr/>
        </p:nvSpPr>
        <p:spPr bwMode="auto">
          <a:xfrm>
            <a:off x="5795963" y="1844675"/>
            <a:ext cx="3024187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Calibri" pitchFamily="34" charset="0"/>
              </a:rPr>
              <a:t>Die </a:t>
            </a:r>
            <a:r>
              <a:rPr lang="de-DE" b="1">
                <a:latin typeface="Calibri" pitchFamily="34" charset="0"/>
              </a:rPr>
              <a:t>2-wire local sense connection </a:t>
            </a:r>
            <a:r>
              <a:rPr lang="de-DE">
                <a:latin typeface="Calibri" pitchFamily="34" charset="0"/>
              </a:rPr>
              <a:t>ist  DEFAULT. </a:t>
            </a:r>
          </a:p>
          <a:p>
            <a:endParaRPr lang="de-DE" sz="1000">
              <a:latin typeface="Calibri" pitchFamily="34" charset="0"/>
            </a:endParaRPr>
          </a:p>
          <a:p>
            <a:r>
              <a:rPr lang="de-DE">
                <a:latin typeface="Calibri" pitchFamily="34" charset="0"/>
              </a:rPr>
              <a:t>Beachte:</a:t>
            </a:r>
          </a:p>
          <a:p>
            <a:r>
              <a:rPr lang="de-DE">
                <a:latin typeface="Calibri" pitchFamily="34" charset="0"/>
              </a:rPr>
              <a:t>Keine  direkte Earth/Ground Verbindung!..</a:t>
            </a:r>
          </a:p>
          <a:p>
            <a:r>
              <a:rPr lang="de-DE" b="1">
                <a:latin typeface="Calibri" pitchFamily="34" charset="0"/>
              </a:rPr>
              <a:t>LO ist NICHT Masse !</a:t>
            </a:r>
            <a:endParaRPr lang="de-DE">
              <a:latin typeface="Calibri" pitchFamily="34" charset="0"/>
            </a:endParaRPr>
          </a:p>
          <a:p>
            <a:r>
              <a:rPr lang="de-DE">
                <a:latin typeface="Calibri" pitchFamily="34" charset="0"/>
              </a:rPr>
              <a:t>Dafür kann/soll man selber sorgen.!</a:t>
            </a:r>
          </a:p>
          <a:p>
            <a:r>
              <a:rPr lang="de-DE">
                <a:latin typeface="Calibri" pitchFamily="34" charset="0"/>
              </a:rPr>
              <a:t>Merkbild:</a:t>
            </a:r>
          </a:p>
          <a:p>
            <a:r>
              <a:rPr lang="de-DE">
                <a:latin typeface="Calibri" pitchFamily="34" charset="0"/>
              </a:rPr>
              <a:t>Das ist vergleichbar eines Pickups einer Elektrogitarre, wo der Gitarrist Gummisohlen hat.  </a:t>
            </a:r>
          </a:p>
          <a:p>
            <a:r>
              <a:rPr lang="de-DE">
                <a:latin typeface="Calibri" pitchFamily="34" charset="0"/>
              </a:rPr>
              <a:t>(…somit isoliert vom Ground)</a:t>
            </a:r>
          </a:p>
        </p:txBody>
      </p:sp>
      <p:pic>
        <p:nvPicPr>
          <p:cNvPr id="19460" name="Picture 2" descr="C:\Dokumente und Einstellungen\Christof\Desktop\MMM-Neu Plus Material\guitaram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4437063"/>
            <a:ext cx="1473200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feld 5"/>
          <p:cNvSpPr txBox="1">
            <a:spLocks noChangeArrowheads="1"/>
          </p:cNvSpPr>
          <p:nvPr/>
        </p:nvSpPr>
        <p:spPr bwMode="auto">
          <a:xfrm>
            <a:off x="3132138" y="2205038"/>
            <a:ext cx="2519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Calibri" pitchFamily="34" charset="0"/>
              </a:rPr>
              <a:t>! &lt;30 Volt relativ zu GND.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feld 1"/>
          <p:cNvSpPr txBox="1">
            <a:spLocks noChangeArrowheads="1"/>
          </p:cNvSpPr>
          <p:nvPr/>
        </p:nvSpPr>
        <p:spPr bwMode="auto">
          <a:xfrm>
            <a:off x="971550" y="1268413"/>
            <a:ext cx="68405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>
                <a:latin typeface="Calibri" pitchFamily="34" charset="0"/>
              </a:rPr>
              <a:t>Um Messsignale von Ort </a:t>
            </a:r>
            <a:r>
              <a:rPr lang="de-DE" b="1" dirty="0">
                <a:latin typeface="Calibri" pitchFamily="34" charset="0"/>
              </a:rPr>
              <a:t>A</a:t>
            </a:r>
            <a:r>
              <a:rPr lang="de-DE" dirty="0">
                <a:latin typeface="Calibri" pitchFamily="34" charset="0"/>
              </a:rPr>
              <a:t> sicher zum Messgerät an Ort </a:t>
            </a:r>
            <a:r>
              <a:rPr lang="de-DE" b="1" dirty="0">
                <a:latin typeface="Calibri" pitchFamily="34" charset="0"/>
              </a:rPr>
              <a:t>B</a:t>
            </a:r>
            <a:r>
              <a:rPr lang="de-DE" dirty="0">
                <a:latin typeface="Calibri" pitchFamily="34" charset="0"/>
              </a:rPr>
              <a:t> zu bringen benutzen wir standardgemäß abgeschirmte Kabel. Meist in der Form einpoliger BNC Koaxialkabel vom Typ RG58/59 </a:t>
            </a:r>
            <a:r>
              <a:rPr lang="de-DE" dirty="0" smtClean="0">
                <a:latin typeface="Calibri" pitchFamily="34" charset="0"/>
              </a:rPr>
              <a:t>mit der HF-Typischen </a:t>
            </a:r>
            <a:r>
              <a:rPr lang="de-DE" dirty="0">
                <a:latin typeface="Calibri" pitchFamily="34" charset="0"/>
              </a:rPr>
              <a:t>50 Ohm Impedanz. </a:t>
            </a:r>
          </a:p>
        </p:txBody>
      </p:sp>
      <p:pic>
        <p:nvPicPr>
          <p:cNvPr id="20482" name="Picture 3" descr="C:\Dokumente und Einstellungen\Christof\Desktop\MMM-Neu Plus Material\BananenBN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708275"/>
            <a:ext cx="4587875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feld 4"/>
          <p:cNvSpPr txBox="1">
            <a:spLocks noChangeArrowheads="1"/>
          </p:cNvSpPr>
          <p:nvPr/>
        </p:nvSpPr>
        <p:spPr bwMode="auto">
          <a:xfrm>
            <a:off x="6300788" y="2708275"/>
            <a:ext cx="2592387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>
                <a:latin typeface="Calibri" pitchFamily="34" charset="0"/>
              </a:rPr>
              <a:t>Merke: </a:t>
            </a:r>
          </a:p>
          <a:p>
            <a:r>
              <a:rPr lang="de-DE" dirty="0">
                <a:latin typeface="Calibri" pitchFamily="34" charset="0"/>
              </a:rPr>
              <a:t>Die beliebten </a:t>
            </a:r>
          </a:p>
          <a:p>
            <a:r>
              <a:rPr lang="de-DE" b="1" dirty="0">
                <a:latin typeface="Calibri" pitchFamily="34" charset="0"/>
              </a:rPr>
              <a:t>Bananen-BNC </a:t>
            </a:r>
            <a:r>
              <a:rPr lang="de-DE" dirty="0">
                <a:latin typeface="Calibri" pitchFamily="34" charset="0"/>
              </a:rPr>
              <a:t>Wandler haben folgende Konsequenz:</a:t>
            </a:r>
          </a:p>
          <a:p>
            <a:endParaRPr lang="de-DE" dirty="0">
              <a:latin typeface="Calibri" pitchFamily="34" charset="0"/>
            </a:endParaRPr>
          </a:p>
          <a:p>
            <a:r>
              <a:rPr lang="de-DE" dirty="0">
                <a:latin typeface="Calibri" pitchFamily="34" charset="0"/>
              </a:rPr>
              <a:t>Die Schirmung des BNC Kabels ist „NICHT“ geerdet! </a:t>
            </a:r>
          </a:p>
          <a:p>
            <a:r>
              <a:rPr lang="de-DE" dirty="0">
                <a:latin typeface="Calibri" pitchFamily="34" charset="0"/>
              </a:rPr>
              <a:t>( Brummgefahr )</a:t>
            </a:r>
          </a:p>
          <a:p>
            <a:r>
              <a:rPr lang="de-DE" dirty="0">
                <a:latin typeface="Calibri" pitchFamily="34" charset="0"/>
              </a:rPr>
              <a:t>Man nennt den Signaltransport „</a:t>
            </a:r>
            <a:r>
              <a:rPr lang="de-DE" b="1" dirty="0">
                <a:latin typeface="Calibri" pitchFamily="34" charset="0"/>
              </a:rPr>
              <a:t>unsymmetrischer Anschluss</a:t>
            </a:r>
            <a:r>
              <a:rPr lang="de-DE" dirty="0">
                <a:latin typeface="Calibri" pitchFamily="34" charset="0"/>
              </a:rPr>
              <a:t>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>
          <a:xfrm>
            <a:off x="611188" y="1196975"/>
            <a:ext cx="8137525" cy="1079500"/>
          </a:xfrm>
        </p:spPr>
        <p:txBody>
          <a:bodyPr/>
          <a:lstStyle/>
          <a:p>
            <a:pPr eaLnBrk="1" hangingPunct="1"/>
            <a:r>
              <a:rPr lang="de-DE" sz="2400" b="0" dirty="0" smtClean="0">
                <a:latin typeface="Frutiger Next LT W1G"/>
              </a:rPr>
              <a:t>Messschaltung mit möglicher Erdschleife.</a:t>
            </a:r>
            <a:r>
              <a:rPr lang="de-DE" b="0" dirty="0" smtClean="0">
                <a:latin typeface="Frutiger Next LT W1G"/>
              </a:rPr>
              <a:t/>
            </a:r>
            <a:br>
              <a:rPr lang="de-DE" b="0" dirty="0" smtClean="0">
                <a:latin typeface="Frutiger Next LT W1G"/>
              </a:rPr>
            </a:br>
            <a:r>
              <a:rPr lang="de-DE" sz="1600" b="0" dirty="0" smtClean="0">
                <a:latin typeface="Frutiger Next LT W1G"/>
              </a:rPr>
              <a:t>häufig anzutreffende Situation: (z.B. Fotodioden im Gehäuse mit Masseverbindung eines Pols)</a:t>
            </a:r>
            <a:br>
              <a:rPr lang="de-DE" sz="1600" b="0" dirty="0" smtClean="0">
                <a:latin typeface="Frutiger Next LT W1G"/>
              </a:rPr>
            </a:br>
            <a:r>
              <a:rPr lang="de-DE" sz="1600" b="0" dirty="0" smtClean="0">
                <a:latin typeface="Frutiger Next LT W1G"/>
              </a:rPr>
              <a:t>…..wieder ein asymmetrischer Anschluss.</a:t>
            </a:r>
          </a:p>
        </p:txBody>
      </p:sp>
      <p:pic>
        <p:nvPicPr>
          <p:cNvPr id="21506" name="Picture 2" descr="C:\Dokumente und Einstellungen\Christof\Desktop\MMM-Neu-Material\Sensor mit G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3284538"/>
            <a:ext cx="5724525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feld 4"/>
          <p:cNvSpPr txBox="1">
            <a:spLocks noChangeArrowheads="1"/>
          </p:cNvSpPr>
          <p:nvPr/>
        </p:nvSpPr>
        <p:spPr bwMode="auto">
          <a:xfrm>
            <a:off x="2916238" y="5300663"/>
            <a:ext cx="86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Calibri" pitchFamily="34" charset="0"/>
              </a:rPr>
              <a:t>GND1</a:t>
            </a:r>
          </a:p>
        </p:txBody>
      </p:sp>
      <p:sp>
        <p:nvSpPr>
          <p:cNvPr id="21508" name="Textfeld 5"/>
          <p:cNvSpPr txBox="1">
            <a:spLocks noChangeArrowheads="1"/>
          </p:cNvSpPr>
          <p:nvPr/>
        </p:nvSpPr>
        <p:spPr bwMode="auto">
          <a:xfrm>
            <a:off x="6372225" y="5300663"/>
            <a:ext cx="792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Calibri" pitchFamily="34" charset="0"/>
              </a:rPr>
              <a:t>GND2</a:t>
            </a:r>
          </a:p>
        </p:txBody>
      </p:sp>
      <p:sp>
        <p:nvSpPr>
          <p:cNvPr id="21509" name="Textfeld 6"/>
          <p:cNvSpPr txBox="1">
            <a:spLocks noChangeArrowheads="1"/>
          </p:cNvSpPr>
          <p:nvPr/>
        </p:nvSpPr>
        <p:spPr bwMode="auto">
          <a:xfrm>
            <a:off x="3708400" y="2636838"/>
            <a:ext cx="40338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Calibri" pitchFamily="34" charset="0"/>
              </a:rPr>
              <a:t>Signalquelle geerdet ( z.B. Optik-Tisch)</a:t>
            </a:r>
          </a:p>
        </p:txBody>
      </p:sp>
      <p:sp>
        <p:nvSpPr>
          <p:cNvPr id="21510" name="Textfeld 7"/>
          <p:cNvSpPr txBox="1">
            <a:spLocks noChangeArrowheads="1"/>
          </p:cNvSpPr>
          <p:nvPr/>
        </p:nvSpPr>
        <p:spPr bwMode="auto">
          <a:xfrm>
            <a:off x="3203575" y="6308725"/>
            <a:ext cx="5148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Calibri" pitchFamily="34" charset="0"/>
              </a:rPr>
              <a:t>Merkbild.. Der Gitarrist steht nun barfuss im Wasser.</a:t>
            </a:r>
          </a:p>
        </p:txBody>
      </p:sp>
      <p:sp>
        <p:nvSpPr>
          <p:cNvPr id="21511" name="Textfeld 8"/>
          <p:cNvSpPr txBox="1">
            <a:spLocks noChangeArrowheads="1"/>
          </p:cNvSpPr>
          <p:nvPr/>
        </p:nvSpPr>
        <p:spPr bwMode="auto">
          <a:xfrm>
            <a:off x="468313" y="2492375"/>
            <a:ext cx="237490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de-DE" sz="1400"/>
              <a:t>Fragen:</a:t>
            </a:r>
          </a:p>
          <a:p>
            <a:pPr>
              <a:buFont typeface="Arial" charset="0"/>
              <a:buNone/>
            </a:pPr>
            <a:r>
              <a:rPr lang="de-DE" sz="1400"/>
              <a:t>ist GND-1 gleich GND-2 ?</a:t>
            </a:r>
          </a:p>
          <a:p>
            <a:pPr>
              <a:buFont typeface="Arial" charset="0"/>
              <a:buNone/>
            </a:pPr>
            <a:endParaRPr lang="de-DE" sz="1400"/>
          </a:p>
          <a:p>
            <a:pPr>
              <a:buFont typeface="Arial" charset="0"/>
              <a:buNone/>
            </a:pPr>
            <a:r>
              <a:rPr lang="de-DE" sz="1400"/>
              <a:t>Es können</a:t>
            </a:r>
          </a:p>
          <a:p>
            <a:pPr>
              <a:buFont typeface="Arial" charset="0"/>
              <a:buNone/>
            </a:pPr>
            <a:r>
              <a:rPr lang="de-DE" sz="1400"/>
              <a:t>vagabundierende</a:t>
            </a:r>
          </a:p>
          <a:p>
            <a:pPr>
              <a:buFont typeface="Arial" charset="0"/>
              <a:buNone/>
            </a:pPr>
            <a:r>
              <a:rPr lang="de-DE" sz="1400"/>
              <a:t>Ströme über </a:t>
            </a:r>
          </a:p>
          <a:p>
            <a:pPr>
              <a:buFont typeface="Arial" charset="0"/>
              <a:buNone/>
            </a:pPr>
            <a:r>
              <a:rPr lang="de-DE" sz="1400"/>
              <a:t>RL ( z.B. Optik-Tisch )  laufen und so ‚schmutz‘ einfangen</a:t>
            </a:r>
          </a:p>
          <a:p>
            <a:pPr>
              <a:buFont typeface="Arial" charset="0"/>
              <a:buNone/>
            </a:pPr>
            <a:endParaRPr lang="de-DE" sz="1400"/>
          </a:p>
          <a:p>
            <a:pPr>
              <a:buFont typeface="Arial" charset="0"/>
              <a:buNone/>
            </a:pPr>
            <a:r>
              <a:rPr lang="de-DE" sz="1400"/>
              <a:t>Störsignalquellen: </a:t>
            </a:r>
          </a:p>
          <a:p>
            <a:pPr>
              <a:buFont typeface="Arial" charset="0"/>
              <a:buNone/>
            </a:pPr>
            <a:r>
              <a:rPr lang="de-DE" sz="1400"/>
              <a:t>1. Innenwiderstand Rg</a:t>
            </a:r>
          </a:p>
          <a:p>
            <a:pPr>
              <a:buFont typeface="Arial" charset="0"/>
              <a:buNone/>
            </a:pPr>
            <a:r>
              <a:rPr lang="de-DE" sz="1400"/>
              <a:t>2. Leitungs-widerstand Ri</a:t>
            </a:r>
          </a:p>
          <a:p>
            <a:pPr>
              <a:buFont typeface="Arial" charset="0"/>
              <a:buNone/>
            </a:pPr>
            <a:r>
              <a:rPr lang="de-DE" sz="1400"/>
              <a:t>3. Eingangs-widerstand  Re</a:t>
            </a:r>
          </a:p>
          <a:p>
            <a:endParaRPr lang="de-DE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2214</Words>
  <Application>Microsoft Office PowerPoint</Application>
  <PresentationFormat>Bildschirmpräsentation (4:3)</PresentationFormat>
  <Paragraphs>332</Paragraphs>
  <Slides>51</Slides>
  <Notes>2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51</vt:i4>
      </vt:variant>
    </vt:vector>
  </HeadingPairs>
  <TitlesOfParts>
    <vt:vector size="56" baseType="lpstr">
      <vt:lpstr>Arial</vt:lpstr>
      <vt:lpstr>Frutiger Next LT W1G</vt:lpstr>
      <vt:lpstr>Calibri</vt:lpstr>
      <vt:lpstr>Wingdings</vt:lpstr>
      <vt:lpstr>Larissa-Design</vt:lpstr>
      <vt:lpstr>PowerPoint-Präsentation</vt:lpstr>
      <vt:lpstr>Inhalt:</vt:lpstr>
      <vt:lpstr>Messwerte aufnehmen und richtig interpretieren</vt:lpstr>
      <vt:lpstr>PowerPoint-Präsentation</vt:lpstr>
      <vt:lpstr>PowerPoint-Präsentation</vt:lpstr>
      <vt:lpstr>Praxissituation Fall1:  unsymmetrischer Anschluss Erdfreie Messsignalquelle und erdgebundenes Messgerät: + einadriges, geschirmtes Kabel.  Vorteil: Keine Erdschleifenströme. Nachteil: Schirmung leitet das Signal</vt:lpstr>
      <vt:lpstr>PowerPoint-Präsentation</vt:lpstr>
      <vt:lpstr>PowerPoint-Präsentation</vt:lpstr>
      <vt:lpstr>Messschaltung mit möglicher Erdschleife. häufig anzutreffende Situation: (z.B. Fotodioden im Gehäuse mit Masseverbindung eines Pols) …..wieder ein asymmetrischer Anschluss.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Temperaturen messen mit  PT100 oder PT1000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cp:lastModifiedBy>Christof Ermer</cp:lastModifiedBy>
  <cp:revision>417</cp:revision>
  <dcterms:modified xsi:type="dcterms:W3CDTF">2015-10-20T10:40:25Z</dcterms:modified>
</cp:coreProperties>
</file>