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8" r:id="rId4"/>
    <p:sldId id="289" r:id="rId5"/>
    <p:sldId id="265" r:id="rId6"/>
    <p:sldId id="264" r:id="rId7"/>
    <p:sldId id="268" r:id="rId8"/>
    <p:sldId id="303" r:id="rId9"/>
    <p:sldId id="299" r:id="rId10"/>
    <p:sldId id="300" r:id="rId11"/>
    <p:sldId id="301" r:id="rId12"/>
    <p:sldId id="302" r:id="rId13"/>
    <p:sldId id="267" r:id="rId14"/>
    <p:sldId id="266" r:id="rId15"/>
    <p:sldId id="277" r:id="rId16"/>
    <p:sldId id="278" r:id="rId17"/>
    <p:sldId id="279" r:id="rId18"/>
    <p:sldId id="260" r:id="rId19"/>
    <p:sldId id="286" r:id="rId20"/>
    <p:sldId id="281" r:id="rId21"/>
    <p:sldId id="283" r:id="rId22"/>
    <p:sldId id="282" r:id="rId23"/>
    <p:sldId id="288" r:id="rId24"/>
    <p:sldId id="280" r:id="rId25"/>
    <p:sldId id="284" r:id="rId26"/>
    <p:sldId id="285" r:id="rId27"/>
    <p:sldId id="269" r:id="rId28"/>
    <p:sldId id="259" r:id="rId29"/>
    <p:sldId id="257" r:id="rId30"/>
    <p:sldId id="261" r:id="rId31"/>
    <p:sldId id="262" r:id="rId32"/>
    <p:sldId id="263" r:id="rId33"/>
    <p:sldId id="290" r:id="rId34"/>
    <p:sldId id="270" r:id="rId35"/>
    <p:sldId id="291" r:id="rId36"/>
    <p:sldId id="292" r:id="rId37"/>
    <p:sldId id="293" r:id="rId38"/>
    <p:sldId id="294" r:id="rId39"/>
    <p:sldId id="295" r:id="rId40"/>
    <p:sldId id="296" r:id="rId41"/>
    <p:sldId id="297"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17" autoAdjust="0"/>
    <p:restoredTop sz="94660"/>
  </p:normalViewPr>
  <p:slideViewPr>
    <p:cSldViewPr snapToGrid="0">
      <p:cViewPr varScale="1">
        <p:scale>
          <a:sx n="98" d="100"/>
          <a:sy n="98" d="100"/>
        </p:scale>
        <p:origin x="9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E948A-33F6-4AAA-9960-FB122FB4DC7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85FAC62-8D37-4F91-A33D-8F042A38D0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56B5BC8-9E44-4A0E-BF04-13A66EB28A48}"/>
              </a:ext>
            </a:extLst>
          </p:cNvPr>
          <p:cNvSpPr>
            <a:spLocks noGrp="1"/>
          </p:cNvSpPr>
          <p:nvPr>
            <p:ph type="dt" sz="half" idx="10"/>
          </p:nvPr>
        </p:nvSpPr>
        <p:spPr/>
        <p:txBody>
          <a:bodyPr/>
          <a:lstStyle/>
          <a:p>
            <a:fld id="{CF73FA3A-55A6-49A4-A76C-2001E50A6DFB}" type="datetimeFigureOut">
              <a:rPr lang="de-DE" smtClean="0"/>
              <a:t>28.11.2024</a:t>
            </a:fld>
            <a:endParaRPr lang="de-DE"/>
          </a:p>
        </p:txBody>
      </p:sp>
      <p:sp>
        <p:nvSpPr>
          <p:cNvPr id="5" name="Fußzeilenplatzhalter 4">
            <a:extLst>
              <a:ext uri="{FF2B5EF4-FFF2-40B4-BE49-F238E27FC236}">
                <a16:creationId xmlns:a16="http://schemas.microsoft.com/office/drawing/2014/main" id="{72175BC5-5EA4-440E-8FEA-DB30F59CFB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1C24B29-0519-4149-9E08-006E0372DBF8}"/>
              </a:ext>
            </a:extLst>
          </p:cNvPr>
          <p:cNvSpPr>
            <a:spLocks noGrp="1"/>
          </p:cNvSpPr>
          <p:nvPr>
            <p:ph type="sldNum" sz="quarter" idx="12"/>
          </p:nvPr>
        </p:nvSpPr>
        <p:spPr/>
        <p:txBody>
          <a:bodyPr/>
          <a:lstStyle/>
          <a:p>
            <a:fld id="{B9F8154F-D9AA-4F7D-9182-2568B74A0CC2}" type="slidenum">
              <a:rPr lang="de-DE" smtClean="0"/>
              <a:t>‹Nr.›</a:t>
            </a:fld>
            <a:endParaRPr lang="de-DE"/>
          </a:p>
        </p:txBody>
      </p:sp>
    </p:spTree>
    <p:extLst>
      <p:ext uri="{BB962C8B-B14F-4D97-AF65-F5344CB8AC3E}">
        <p14:creationId xmlns:p14="http://schemas.microsoft.com/office/powerpoint/2010/main" val="396218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09CC6-616A-4A31-A8C2-6971EC5539A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40224A6-EA0C-417B-9534-EF8E98C8BBA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5BB404B-86B6-419D-933F-60428172239D}"/>
              </a:ext>
            </a:extLst>
          </p:cNvPr>
          <p:cNvSpPr>
            <a:spLocks noGrp="1"/>
          </p:cNvSpPr>
          <p:nvPr>
            <p:ph type="dt" sz="half" idx="10"/>
          </p:nvPr>
        </p:nvSpPr>
        <p:spPr/>
        <p:txBody>
          <a:bodyPr/>
          <a:lstStyle/>
          <a:p>
            <a:fld id="{CF73FA3A-55A6-49A4-A76C-2001E50A6DFB}" type="datetimeFigureOut">
              <a:rPr lang="de-DE" smtClean="0"/>
              <a:t>28.11.2024</a:t>
            </a:fld>
            <a:endParaRPr lang="de-DE"/>
          </a:p>
        </p:txBody>
      </p:sp>
      <p:sp>
        <p:nvSpPr>
          <p:cNvPr id="5" name="Fußzeilenplatzhalter 4">
            <a:extLst>
              <a:ext uri="{FF2B5EF4-FFF2-40B4-BE49-F238E27FC236}">
                <a16:creationId xmlns:a16="http://schemas.microsoft.com/office/drawing/2014/main" id="{FD523802-83E2-42D5-BC14-B20EBC598D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6060DB4-2EC3-488B-8BA5-CD90E5C21718}"/>
              </a:ext>
            </a:extLst>
          </p:cNvPr>
          <p:cNvSpPr>
            <a:spLocks noGrp="1"/>
          </p:cNvSpPr>
          <p:nvPr>
            <p:ph type="sldNum" sz="quarter" idx="12"/>
          </p:nvPr>
        </p:nvSpPr>
        <p:spPr/>
        <p:txBody>
          <a:bodyPr/>
          <a:lstStyle/>
          <a:p>
            <a:fld id="{B9F8154F-D9AA-4F7D-9182-2568B74A0CC2}" type="slidenum">
              <a:rPr lang="de-DE" smtClean="0"/>
              <a:t>‹Nr.›</a:t>
            </a:fld>
            <a:endParaRPr lang="de-DE"/>
          </a:p>
        </p:txBody>
      </p:sp>
    </p:spTree>
    <p:extLst>
      <p:ext uri="{BB962C8B-B14F-4D97-AF65-F5344CB8AC3E}">
        <p14:creationId xmlns:p14="http://schemas.microsoft.com/office/powerpoint/2010/main" val="2872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721C49C-65FC-4D62-BE53-965AD1E67E4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603CB04-8C53-46DC-9DED-F0690C586D6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C004FEA-0F0B-430D-A137-6488D9EBC771}"/>
              </a:ext>
            </a:extLst>
          </p:cNvPr>
          <p:cNvSpPr>
            <a:spLocks noGrp="1"/>
          </p:cNvSpPr>
          <p:nvPr>
            <p:ph type="dt" sz="half" idx="10"/>
          </p:nvPr>
        </p:nvSpPr>
        <p:spPr/>
        <p:txBody>
          <a:bodyPr/>
          <a:lstStyle/>
          <a:p>
            <a:fld id="{CF73FA3A-55A6-49A4-A76C-2001E50A6DFB}" type="datetimeFigureOut">
              <a:rPr lang="de-DE" smtClean="0"/>
              <a:t>28.11.2024</a:t>
            </a:fld>
            <a:endParaRPr lang="de-DE"/>
          </a:p>
        </p:txBody>
      </p:sp>
      <p:sp>
        <p:nvSpPr>
          <p:cNvPr id="5" name="Fußzeilenplatzhalter 4">
            <a:extLst>
              <a:ext uri="{FF2B5EF4-FFF2-40B4-BE49-F238E27FC236}">
                <a16:creationId xmlns:a16="http://schemas.microsoft.com/office/drawing/2014/main" id="{EF640109-FAD6-4A67-A0CD-45FEBE1A01B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D6A84B9-9A25-472F-8761-EB922511DEBA}"/>
              </a:ext>
            </a:extLst>
          </p:cNvPr>
          <p:cNvSpPr>
            <a:spLocks noGrp="1"/>
          </p:cNvSpPr>
          <p:nvPr>
            <p:ph type="sldNum" sz="quarter" idx="12"/>
          </p:nvPr>
        </p:nvSpPr>
        <p:spPr/>
        <p:txBody>
          <a:bodyPr/>
          <a:lstStyle/>
          <a:p>
            <a:fld id="{B9F8154F-D9AA-4F7D-9182-2568B74A0CC2}" type="slidenum">
              <a:rPr lang="de-DE" smtClean="0"/>
              <a:t>‹Nr.›</a:t>
            </a:fld>
            <a:endParaRPr lang="de-DE"/>
          </a:p>
        </p:txBody>
      </p:sp>
    </p:spTree>
    <p:extLst>
      <p:ext uri="{BB962C8B-B14F-4D97-AF65-F5344CB8AC3E}">
        <p14:creationId xmlns:p14="http://schemas.microsoft.com/office/powerpoint/2010/main" val="139606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6CBBF-7178-47E8-A7D2-9233B9C91A5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86CEA97-BD73-463D-AD8D-0780DF57631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667E84A-A036-4971-8117-952AA1FC8265}"/>
              </a:ext>
            </a:extLst>
          </p:cNvPr>
          <p:cNvSpPr>
            <a:spLocks noGrp="1"/>
          </p:cNvSpPr>
          <p:nvPr>
            <p:ph type="dt" sz="half" idx="10"/>
          </p:nvPr>
        </p:nvSpPr>
        <p:spPr/>
        <p:txBody>
          <a:bodyPr/>
          <a:lstStyle/>
          <a:p>
            <a:fld id="{CF73FA3A-55A6-49A4-A76C-2001E50A6DFB}" type="datetimeFigureOut">
              <a:rPr lang="de-DE" smtClean="0"/>
              <a:t>28.11.2024</a:t>
            </a:fld>
            <a:endParaRPr lang="de-DE"/>
          </a:p>
        </p:txBody>
      </p:sp>
      <p:sp>
        <p:nvSpPr>
          <p:cNvPr id="5" name="Fußzeilenplatzhalter 4">
            <a:extLst>
              <a:ext uri="{FF2B5EF4-FFF2-40B4-BE49-F238E27FC236}">
                <a16:creationId xmlns:a16="http://schemas.microsoft.com/office/drawing/2014/main" id="{5D7BB543-466B-4DF7-A041-1F81503AC10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4FCA6C4-C657-4168-9694-C61B5D70A618}"/>
              </a:ext>
            </a:extLst>
          </p:cNvPr>
          <p:cNvSpPr>
            <a:spLocks noGrp="1"/>
          </p:cNvSpPr>
          <p:nvPr>
            <p:ph type="sldNum" sz="quarter" idx="12"/>
          </p:nvPr>
        </p:nvSpPr>
        <p:spPr/>
        <p:txBody>
          <a:bodyPr/>
          <a:lstStyle/>
          <a:p>
            <a:fld id="{B9F8154F-D9AA-4F7D-9182-2568B74A0CC2}" type="slidenum">
              <a:rPr lang="de-DE" smtClean="0"/>
              <a:t>‹Nr.›</a:t>
            </a:fld>
            <a:endParaRPr lang="de-DE"/>
          </a:p>
        </p:txBody>
      </p:sp>
    </p:spTree>
    <p:extLst>
      <p:ext uri="{BB962C8B-B14F-4D97-AF65-F5344CB8AC3E}">
        <p14:creationId xmlns:p14="http://schemas.microsoft.com/office/powerpoint/2010/main" val="6084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EE219-BB5D-4E8C-B23B-4A6BE67B0F7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B94A7CF-07CC-4A27-9BBE-EC724374CC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97E7CC0-C44C-4710-A558-FBE00DAC503E}"/>
              </a:ext>
            </a:extLst>
          </p:cNvPr>
          <p:cNvSpPr>
            <a:spLocks noGrp="1"/>
          </p:cNvSpPr>
          <p:nvPr>
            <p:ph type="dt" sz="half" idx="10"/>
          </p:nvPr>
        </p:nvSpPr>
        <p:spPr/>
        <p:txBody>
          <a:bodyPr/>
          <a:lstStyle/>
          <a:p>
            <a:fld id="{CF73FA3A-55A6-49A4-A76C-2001E50A6DFB}" type="datetimeFigureOut">
              <a:rPr lang="de-DE" smtClean="0"/>
              <a:t>28.11.2024</a:t>
            </a:fld>
            <a:endParaRPr lang="de-DE"/>
          </a:p>
        </p:txBody>
      </p:sp>
      <p:sp>
        <p:nvSpPr>
          <p:cNvPr id="5" name="Fußzeilenplatzhalter 4">
            <a:extLst>
              <a:ext uri="{FF2B5EF4-FFF2-40B4-BE49-F238E27FC236}">
                <a16:creationId xmlns:a16="http://schemas.microsoft.com/office/drawing/2014/main" id="{1C33C126-7B89-45D8-B2AC-DE2ED572FC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D211F8-73FB-4A75-9A86-9004A214C783}"/>
              </a:ext>
            </a:extLst>
          </p:cNvPr>
          <p:cNvSpPr>
            <a:spLocks noGrp="1"/>
          </p:cNvSpPr>
          <p:nvPr>
            <p:ph type="sldNum" sz="quarter" idx="12"/>
          </p:nvPr>
        </p:nvSpPr>
        <p:spPr/>
        <p:txBody>
          <a:bodyPr/>
          <a:lstStyle/>
          <a:p>
            <a:fld id="{B9F8154F-D9AA-4F7D-9182-2568B74A0CC2}" type="slidenum">
              <a:rPr lang="de-DE" smtClean="0"/>
              <a:t>‹Nr.›</a:t>
            </a:fld>
            <a:endParaRPr lang="de-DE"/>
          </a:p>
        </p:txBody>
      </p:sp>
    </p:spTree>
    <p:extLst>
      <p:ext uri="{BB962C8B-B14F-4D97-AF65-F5344CB8AC3E}">
        <p14:creationId xmlns:p14="http://schemas.microsoft.com/office/powerpoint/2010/main" val="38712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28A03-2E08-4CFB-8620-1975F385A54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A8F81C-91EF-4A9C-B791-1B3566F1E66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95CFA8E-647E-4FB8-953C-05A43BAFF1A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69D2EF7-7D92-421C-9BA4-A75089B51AAD}"/>
              </a:ext>
            </a:extLst>
          </p:cNvPr>
          <p:cNvSpPr>
            <a:spLocks noGrp="1"/>
          </p:cNvSpPr>
          <p:nvPr>
            <p:ph type="dt" sz="half" idx="10"/>
          </p:nvPr>
        </p:nvSpPr>
        <p:spPr/>
        <p:txBody>
          <a:bodyPr/>
          <a:lstStyle/>
          <a:p>
            <a:fld id="{CF73FA3A-55A6-49A4-A76C-2001E50A6DFB}" type="datetimeFigureOut">
              <a:rPr lang="de-DE" smtClean="0"/>
              <a:t>28.11.2024</a:t>
            </a:fld>
            <a:endParaRPr lang="de-DE"/>
          </a:p>
        </p:txBody>
      </p:sp>
      <p:sp>
        <p:nvSpPr>
          <p:cNvPr id="6" name="Fußzeilenplatzhalter 5">
            <a:extLst>
              <a:ext uri="{FF2B5EF4-FFF2-40B4-BE49-F238E27FC236}">
                <a16:creationId xmlns:a16="http://schemas.microsoft.com/office/drawing/2014/main" id="{6B2F4CAD-2D78-41AA-A219-DB032510506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CFFBE91-D2D0-44A6-86D3-61B186B9BD21}"/>
              </a:ext>
            </a:extLst>
          </p:cNvPr>
          <p:cNvSpPr>
            <a:spLocks noGrp="1"/>
          </p:cNvSpPr>
          <p:nvPr>
            <p:ph type="sldNum" sz="quarter" idx="12"/>
          </p:nvPr>
        </p:nvSpPr>
        <p:spPr/>
        <p:txBody>
          <a:bodyPr/>
          <a:lstStyle/>
          <a:p>
            <a:fld id="{B9F8154F-D9AA-4F7D-9182-2568B74A0CC2}" type="slidenum">
              <a:rPr lang="de-DE" smtClean="0"/>
              <a:t>‹Nr.›</a:t>
            </a:fld>
            <a:endParaRPr lang="de-DE"/>
          </a:p>
        </p:txBody>
      </p:sp>
    </p:spTree>
    <p:extLst>
      <p:ext uri="{BB962C8B-B14F-4D97-AF65-F5344CB8AC3E}">
        <p14:creationId xmlns:p14="http://schemas.microsoft.com/office/powerpoint/2010/main" val="77502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29D28-B674-480B-BB1B-E4E13A144B9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DA0F961-1D7D-4EA4-A130-83B5BC3AF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045CAD3-F2FD-4613-85A2-5664ED6C259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D179EDC-7FB2-416C-8FEE-7A82A60FE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85959C6-D61F-48F4-B573-117AB0D0FB0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CA1E3A5-FD62-444F-AF00-2DEA5548B729}"/>
              </a:ext>
            </a:extLst>
          </p:cNvPr>
          <p:cNvSpPr>
            <a:spLocks noGrp="1"/>
          </p:cNvSpPr>
          <p:nvPr>
            <p:ph type="dt" sz="half" idx="10"/>
          </p:nvPr>
        </p:nvSpPr>
        <p:spPr/>
        <p:txBody>
          <a:bodyPr/>
          <a:lstStyle/>
          <a:p>
            <a:fld id="{CF73FA3A-55A6-49A4-A76C-2001E50A6DFB}" type="datetimeFigureOut">
              <a:rPr lang="de-DE" smtClean="0"/>
              <a:t>28.11.2024</a:t>
            </a:fld>
            <a:endParaRPr lang="de-DE"/>
          </a:p>
        </p:txBody>
      </p:sp>
      <p:sp>
        <p:nvSpPr>
          <p:cNvPr id="8" name="Fußzeilenplatzhalter 7">
            <a:extLst>
              <a:ext uri="{FF2B5EF4-FFF2-40B4-BE49-F238E27FC236}">
                <a16:creationId xmlns:a16="http://schemas.microsoft.com/office/drawing/2014/main" id="{B44F229A-59DF-4B60-83A7-5836C4B4F02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35C67FF-BD93-4AB6-8C24-D914A4E86136}"/>
              </a:ext>
            </a:extLst>
          </p:cNvPr>
          <p:cNvSpPr>
            <a:spLocks noGrp="1"/>
          </p:cNvSpPr>
          <p:nvPr>
            <p:ph type="sldNum" sz="quarter" idx="12"/>
          </p:nvPr>
        </p:nvSpPr>
        <p:spPr/>
        <p:txBody>
          <a:bodyPr/>
          <a:lstStyle/>
          <a:p>
            <a:fld id="{B9F8154F-D9AA-4F7D-9182-2568B74A0CC2}" type="slidenum">
              <a:rPr lang="de-DE" smtClean="0"/>
              <a:t>‹Nr.›</a:t>
            </a:fld>
            <a:endParaRPr lang="de-DE"/>
          </a:p>
        </p:txBody>
      </p:sp>
    </p:spTree>
    <p:extLst>
      <p:ext uri="{BB962C8B-B14F-4D97-AF65-F5344CB8AC3E}">
        <p14:creationId xmlns:p14="http://schemas.microsoft.com/office/powerpoint/2010/main" val="119975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D7F48-8B2E-46A5-A6ED-8FDDF77FE32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CCB2E79-465E-47BC-97AC-D5FE7AAF6ED1}"/>
              </a:ext>
            </a:extLst>
          </p:cNvPr>
          <p:cNvSpPr>
            <a:spLocks noGrp="1"/>
          </p:cNvSpPr>
          <p:nvPr>
            <p:ph type="dt" sz="half" idx="10"/>
          </p:nvPr>
        </p:nvSpPr>
        <p:spPr/>
        <p:txBody>
          <a:bodyPr/>
          <a:lstStyle/>
          <a:p>
            <a:fld id="{CF73FA3A-55A6-49A4-A76C-2001E50A6DFB}" type="datetimeFigureOut">
              <a:rPr lang="de-DE" smtClean="0"/>
              <a:t>28.11.2024</a:t>
            </a:fld>
            <a:endParaRPr lang="de-DE"/>
          </a:p>
        </p:txBody>
      </p:sp>
      <p:sp>
        <p:nvSpPr>
          <p:cNvPr id="4" name="Fußzeilenplatzhalter 3">
            <a:extLst>
              <a:ext uri="{FF2B5EF4-FFF2-40B4-BE49-F238E27FC236}">
                <a16:creationId xmlns:a16="http://schemas.microsoft.com/office/drawing/2014/main" id="{9D23C05C-64E1-44B6-B94E-6AB63CD76B6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C3F48FC-46D7-4176-8898-A78F454172CE}"/>
              </a:ext>
            </a:extLst>
          </p:cNvPr>
          <p:cNvSpPr>
            <a:spLocks noGrp="1"/>
          </p:cNvSpPr>
          <p:nvPr>
            <p:ph type="sldNum" sz="quarter" idx="12"/>
          </p:nvPr>
        </p:nvSpPr>
        <p:spPr/>
        <p:txBody>
          <a:bodyPr/>
          <a:lstStyle/>
          <a:p>
            <a:fld id="{B9F8154F-D9AA-4F7D-9182-2568B74A0CC2}" type="slidenum">
              <a:rPr lang="de-DE" smtClean="0"/>
              <a:t>‹Nr.›</a:t>
            </a:fld>
            <a:endParaRPr lang="de-DE"/>
          </a:p>
        </p:txBody>
      </p:sp>
    </p:spTree>
    <p:extLst>
      <p:ext uri="{BB962C8B-B14F-4D97-AF65-F5344CB8AC3E}">
        <p14:creationId xmlns:p14="http://schemas.microsoft.com/office/powerpoint/2010/main" val="61097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0AE8105-7A36-4425-8971-EF5CAC1E8DBF}"/>
              </a:ext>
            </a:extLst>
          </p:cNvPr>
          <p:cNvSpPr>
            <a:spLocks noGrp="1"/>
          </p:cNvSpPr>
          <p:nvPr>
            <p:ph type="dt" sz="half" idx="10"/>
          </p:nvPr>
        </p:nvSpPr>
        <p:spPr/>
        <p:txBody>
          <a:bodyPr/>
          <a:lstStyle/>
          <a:p>
            <a:fld id="{CF73FA3A-55A6-49A4-A76C-2001E50A6DFB}" type="datetimeFigureOut">
              <a:rPr lang="de-DE" smtClean="0"/>
              <a:t>28.11.2024</a:t>
            </a:fld>
            <a:endParaRPr lang="de-DE"/>
          </a:p>
        </p:txBody>
      </p:sp>
      <p:sp>
        <p:nvSpPr>
          <p:cNvPr id="3" name="Fußzeilenplatzhalter 2">
            <a:extLst>
              <a:ext uri="{FF2B5EF4-FFF2-40B4-BE49-F238E27FC236}">
                <a16:creationId xmlns:a16="http://schemas.microsoft.com/office/drawing/2014/main" id="{E2C4BA53-2C06-4648-BFED-C206AF82C7F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DE0108C-83C9-42F6-B5FC-9F36DE5D6270}"/>
              </a:ext>
            </a:extLst>
          </p:cNvPr>
          <p:cNvSpPr>
            <a:spLocks noGrp="1"/>
          </p:cNvSpPr>
          <p:nvPr>
            <p:ph type="sldNum" sz="quarter" idx="12"/>
          </p:nvPr>
        </p:nvSpPr>
        <p:spPr/>
        <p:txBody>
          <a:bodyPr/>
          <a:lstStyle/>
          <a:p>
            <a:fld id="{B9F8154F-D9AA-4F7D-9182-2568B74A0CC2}" type="slidenum">
              <a:rPr lang="de-DE" smtClean="0"/>
              <a:t>‹Nr.›</a:t>
            </a:fld>
            <a:endParaRPr lang="de-DE"/>
          </a:p>
        </p:txBody>
      </p:sp>
    </p:spTree>
    <p:extLst>
      <p:ext uri="{BB962C8B-B14F-4D97-AF65-F5344CB8AC3E}">
        <p14:creationId xmlns:p14="http://schemas.microsoft.com/office/powerpoint/2010/main" val="385402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DDC6B-A496-4D87-AFB2-8EBCA28B1BE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FD84746-6922-4D29-A1FD-D67F53F5B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ADF8FD4-322F-4641-ABAE-099035086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F640FDD-0506-4EEE-B749-92B24B4552A5}"/>
              </a:ext>
            </a:extLst>
          </p:cNvPr>
          <p:cNvSpPr>
            <a:spLocks noGrp="1"/>
          </p:cNvSpPr>
          <p:nvPr>
            <p:ph type="dt" sz="half" idx="10"/>
          </p:nvPr>
        </p:nvSpPr>
        <p:spPr/>
        <p:txBody>
          <a:bodyPr/>
          <a:lstStyle/>
          <a:p>
            <a:fld id="{CF73FA3A-55A6-49A4-A76C-2001E50A6DFB}" type="datetimeFigureOut">
              <a:rPr lang="de-DE" smtClean="0"/>
              <a:t>28.11.2024</a:t>
            </a:fld>
            <a:endParaRPr lang="de-DE"/>
          </a:p>
        </p:txBody>
      </p:sp>
      <p:sp>
        <p:nvSpPr>
          <p:cNvPr id="6" name="Fußzeilenplatzhalter 5">
            <a:extLst>
              <a:ext uri="{FF2B5EF4-FFF2-40B4-BE49-F238E27FC236}">
                <a16:creationId xmlns:a16="http://schemas.microsoft.com/office/drawing/2014/main" id="{9D798BA4-F416-4D67-8CC1-E313F2CB732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A6CA7B5-66EB-493F-AB93-D7BD9D1135ED}"/>
              </a:ext>
            </a:extLst>
          </p:cNvPr>
          <p:cNvSpPr>
            <a:spLocks noGrp="1"/>
          </p:cNvSpPr>
          <p:nvPr>
            <p:ph type="sldNum" sz="quarter" idx="12"/>
          </p:nvPr>
        </p:nvSpPr>
        <p:spPr/>
        <p:txBody>
          <a:bodyPr/>
          <a:lstStyle/>
          <a:p>
            <a:fld id="{B9F8154F-D9AA-4F7D-9182-2568B74A0CC2}" type="slidenum">
              <a:rPr lang="de-DE" smtClean="0"/>
              <a:t>‹Nr.›</a:t>
            </a:fld>
            <a:endParaRPr lang="de-DE"/>
          </a:p>
        </p:txBody>
      </p:sp>
    </p:spTree>
    <p:extLst>
      <p:ext uri="{BB962C8B-B14F-4D97-AF65-F5344CB8AC3E}">
        <p14:creationId xmlns:p14="http://schemas.microsoft.com/office/powerpoint/2010/main" val="427133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7D0A1-13FC-4043-B47A-4F1C297BD8E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DC73C4C-48A1-4D6E-A3A3-99D64DC63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CE43AA5-F904-42AB-97AF-86514C459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001B176-441E-495A-82A1-332009EC77F9}"/>
              </a:ext>
            </a:extLst>
          </p:cNvPr>
          <p:cNvSpPr>
            <a:spLocks noGrp="1"/>
          </p:cNvSpPr>
          <p:nvPr>
            <p:ph type="dt" sz="half" idx="10"/>
          </p:nvPr>
        </p:nvSpPr>
        <p:spPr/>
        <p:txBody>
          <a:bodyPr/>
          <a:lstStyle/>
          <a:p>
            <a:fld id="{CF73FA3A-55A6-49A4-A76C-2001E50A6DFB}" type="datetimeFigureOut">
              <a:rPr lang="de-DE" smtClean="0"/>
              <a:t>28.11.2024</a:t>
            </a:fld>
            <a:endParaRPr lang="de-DE"/>
          </a:p>
        </p:txBody>
      </p:sp>
      <p:sp>
        <p:nvSpPr>
          <p:cNvPr id="6" name="Fußzeilenplatzhalter 5">
            <a:extLst>
              <a:ext uri="{FF2B5EF4-FFF2-40B4-BE49-F238E27FC236}">
                <a16:creationId xmlns:a16="http://schemas.microsoft.com/office/drawing/2014/main" id="{111B7E39-A19D-460C-8BA4-D81737556BA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AF7A47-F4E9-488E-AB34-036EF863D70D}"/>
              </a:ext>
            </a:extLst>
          </p:cNvPr>
          <p:cNvSpPr>
            <a:spLocks noGrp="1"/>
          </p:cNvSpPr>
          <p:nvPr>
            <p:ph type="sldNum" sz="quarter" idx="12"/>
          </p:nvPr>
        </p:nvSpPr>
        <p:spPr/>
        <p:txBody>
          <a:bodyPr/>
          <a:lstStyle/>
          <a:p>
            <a:fld id="{B9F8154F-D9AA-4F7D-9182-2568B74A0CC2}" type="slidenum">
              <a:rPr lang="de-DE" smtClean="0"/>
              <a:t>‹Nr.›</a:t>
            </a:fld>
            <a:endParaRPr lang="de-DE"/>
          </a:p>
        </p:txBody>
      </p:sp>
    </p:spTree>
    <p:extLst>
      <p:ext uri="{BB962C8B-B14F-4D97-AF65-F5344CB8AC3E}">
        <p14:creationId xmlns:p14="http://schemas.microsoft.com/office/powerpoint/2010/main" val="25229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C377582-A4BE-4F1E-A213-C98588DF1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A40BDA4-5871-4AC7-A3F0-BE453563B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E334BB4-D6E8-40AC-8924-E685D28C9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3FA3A-55A6-49A4-A76C-2001E50A6DFB}" type="datetimeFigureOut">
              <a:rPr lang="de-DE" smtClean="0"/>
              <a:t>28.11.2024</a:t>
            </a:fld>
            <a:endParaRPr lang="de-DE"/>
          </a:p>
        </p:txBody>
      </p:sp>
      <p:sp>
        <p:nvSpPr>
          <p:cNvPr id="5" name="Fußzeilenplatzhalter 4">
            <a:extLst>
              <a:ext uri="{FF2B5EF4-FFF2-40B4-BE49-F238E27FC236}">
                <a16:creationId xmlns:a16="http://schemas.microsoft.com/office/drawing/2014/main" id="{13904A02-F75B-45EB-968E-EEB0F2AB1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E63011D-1BDC-41FF-9AD4-6EC381B11D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8154F-D9AA-4F7D-9182-2568B74A0CC2}" type="slidenum">
              <a:rPr lang="de-DE" smtClean="0"/>
              <a:t>‹Nr.›</a:t>
            </a:fld>
            <a:endParaRPr lang="de-DE"/>
          </a:p>
        </p:txBody>
      </p:sp>
    </p:spTree>
    <p:extLst>
      <p:ext uri="{BB962C8B-B14F-4D97-AF65-F5344CB8AC3E}">
        <p14:creationId xmlns:p14="http://schemas.microsoft.com/office/powerpoint/2010/main" val="2286249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inanzen.net/"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www.finanzen.net/" TargetMode="External"/><Relationship Id="rId2" Type="http://schemas.openxmlformats.org/officeDocument/2006/relationships/hyperlink" Target="https://www.consorsbank.de/web/Mein-Konto-und-Depot/Konto/Kontouebersicht"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s://www.finanznachrichten.de/nachrichten-aktien/nvidia-corporation.htm" TargetMode="External"/><Relationship Id="rId4" Type="http://schemas.openxmlformats.org/officeDocument/2006/relationships/hyperlink" Target="https://mein.finanzen-zero.ne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msci.com/documents/10199/543ede35-09f9-4fa7-84ad-74e6750b2a42" TargetMode="External"/><Relationship Id="rId2" Type="http://schemas.openxmlformats.org/officeDocument/2006/relationships/hyperlink" Target="https://extraetf.com/de/guides/countries/usa" TargetMode="External"/><Relationship Id="rId1" Type="http://schemas.openxmlformats.org/officeDocument/2006/relationships/slideLayout" Target="../slideLayouts/slideLayout7.xml"/><Relationship Id="rId6" Type="http://schemas.openxmlformats.org/officeDocument/2006/relationships/hyperlink" Target="https://www.justetf.com/de/how-to/msci-usa-etfs.html" TargetMode="External"/><Relationship Id="rId5" Type="http://schemas.openxmlformats.org/officeDocument/2006/relationships/hyperlink" Target="https://extraetf.com/de/guides/indices/msci-usa-etfs" TargetMode="External"/><Relationship Id="rId4" Type="http://schemas.openxmlformats.org/officeDocument/2006/relationships/hyperlink" Target="https://extraetf.com/de/wissen/kosten-von-etf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c.richter@verbraucherservice-bayern.de"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E96EB-5F39-419B-82AA-1E3D47D2F1F8}"/>
              </a:ext>
            </a:extLst>
          </p:cNvPr>
          <p:cNvSpPr>
            <a:spLocks noGrp="1"/>
          </p:cNvSpPr>
          <p:nvPr>
            <p:ph type="ctrTitle"/>
          </p:nvPr>
        </p:nvSpPr>
        <p:spPr/>
        <p:txBody>
          <a:bodyPr/>
          <a:lstStyle/>
          <a:p>
            <a:r>
              <a:rPr lang="de-DE" dirty="0" err="1"/>
              <a:t>HowTo_Debot_Verwaltung</a:t>
            </a:r>
            <a:endParaRPr lang="de-DE" dirty="0"/>
          </a:p>
        </p:txBody>
      </p:sp>
      <p:sp>
        <p:nvSpPr>
          <p:cNvPr id="3" name="Untertitel 2">
            <a:extLst>
              <a:ext uri="{FF2B5EF4-FFF2-40B4-BE49-F238E27FC236}">
                <a16:creationId xmlns:a16="http://schemas.microsoft.com/office/drawing/2014/main" id="{6DA51FBA-B8BB-4363-AAE3-330AFC708D9A}"/>
              </a:ext>
            </a:extLst>
          </p:cNvPr>
          <p:cNvSpPr>
            <a:spLocks noGrp="1"/>
          </p:cNvSpPr>
          <p:nvPr>
            <p:ph type="subTitle" idx="1"/>
          </p:nvPr>
        </p:nvSpPr>
        <p:spPr/>
        <p:txBody>
          <a:bodyPr/>
          <a:lstStyle/>
          <a:p>
            <a:r>
              <a:rPr lang="de-DE" dirty="0"/>
              <a:t>25.11.2024 </a:t>
            </a:r>
            <a:br>
              <a:rPr lang="de-DE" dirty="0"/>
            </a:br>
            <a:r>
              <a:rPr lang="de-DE" dirty="0"/>
              <a:t>Christof Ermer</a:t>
            </a:r>
            <a:br>
              <a:rPr lang="de-DE" dirty="0"/>
            </a:br>
            <a:br>
              <a:rPr lang="de-DE" dirty="0"/>
            </a:br>
            <a:r>
              <a:rPr lang="de-DE" dirty="0"/>
              <a:t>Dies ist nur ein Merkzettel und Themensammlung</a:t>
            </a:r>
          </a:p>
        </p:txBody>
      </p:sp>
    </p:spTree>
    <p:extLst>
      <p:ext uri="{BB962C8B-B14F-4D97-AF65-F5344CB8AC3E}">
        <p14:creationId xmlns:p14="http://schemas.microsoft.com/office/powerpoint/2010/main" val="236807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0FF1930-F256-491D-A42A-22910BD758D1}"/>
              </a:ext>
            </a:extLst>
          </p:cNvPr>
          <p:cNvSpPr txBox="1"/>
          <p:nvPr/>
        </p:nvSpPr>
        <p:spPr>
          <a:xfrm>
            <a:off x="797668" y="1196502"/>
            <a:ext cx="10301592" cy="4247317"/>
          </a:xfrm>
          <a:prstGeom prst="rect">
            <a:avLst/>
          </a:prstGeom>
          <a:noFill/>
        </p:spPr>
        <p:txBody>
          <a:bodyPr wrap="square" rtlCol="0">
            <a:spAutoFit/>
          </a:bodyPr>
          <a:lstStyle/>
          <a:p>
            <a:r>
              <a:rPr lang="de-DE" dirty="0"/>
              <a:t>Das Wichtigste in Kürze:</a:t>
            </a:r>
          </a:p>
          <a:p>
            <a:r>
              <a:rPr lang="de-DE" dirty="0"/>
              <a:t>ETF-Kosten im Überblick</a:t>
            </a:r>
          </a:p>
          <a:p>
            <a:r>
              <a:rPr lang="de-DE" dirty="0"/>
              <a:t>Gesamtkostenquote (</a:t>
            </a:r>
            <a:r>
              <a:rPr lang="de-DE" b="1" dirty="0"/>
              <a:t>TER</a:t>
            </a:r>
            <a:r>
              <a:rPr lang="de-DE" dirty="0"/>
              <a:t>): Die TER stellt die jährlichen laufenden Kosten eines ETFs dar. Anders als der Name suggeriert enthält sie jedoch nicht alle Kosten.</a:t>
            </a:r>
          </a:p>
          <a:p>
            <a:endParaRPr lang="de-DE" dirty="0"/>
          </a:p>
          <a:p>
            <a:r>
              <a:rPr lang="de-DE" dirty="0"/>
              <a:t>Total </a:t>
            </a:r>
            <a:r>
              <a:rPr lang="de-DE" dirty="0" err="1"/>
              <a:t>Cost</a:t>
            </a:r>
            <a:r>
              <a:rPr lang="de-DE" dirty="0"/>
              <a:t> </a:t>
            </a:r>
            <a:r>
              <a:rPr lang="de-DE" dirty="0" err="1"/>
              <a:t>of</a:t>
            </a:r>
            <a:r>
              <a:rPr lang="de-DE" dirty="0"/>
              <a:t> Ownership (</a:t>
            </a:r>
            <a:r>
              <a:rPr lang="de-DE" b="1" dirty="0"/>
              <a:t>TCO</a:t>
            </a:r>
            <a:r>
              <a:rPr lang="de-DE" dirty="0"/>
              <a:t>): Die TCO stellt die Gesamtkosten für den Kauf und den Besitz von ETF‑Anteilen dar. Diese können neben der TER, z.B. auch Ordergebühren oder Kosten für die Neugewichtung der Wertpapiere enthalten.</a:t>
            </a:r>
          </a:p>
          <a:p>
            <a:endParaRPr lang="de-DE" dirty="0"/>
          </a:p>
          <a:p>
            <a:r>
              <a:rPr lang="de-DE" dirty="0"/>
              <a:t>Durchschnittliche Kosten: Die durchschnittlichen Kosten von ETFs liegen mit Blick auf alle Anlageklassen bei </a:t>
            </a:r>
            <a:r>
              <a:rPr lang="de-DE" b="1" dirty="0"/>
              <a:t>0,37 Prozent pro Jahr</a:t>
            </a:r>
            <a:r>
              <a:rPr lang="de-DE" dirty="0"/>
              <a:t> (ohne gehebelte ETPs, Stand: 31.08.2022).</a:t>
            </a:r>
          </a:p>
          <a:p>
            <a:endParaRPr lang="de-DE" dirty="0"/>
          </a:p>
          <a:p>
            <a:r>
              <a:rPr lang="de-DE" dirty="0"/>
              <a:t>Vergleich: Die laufenden Kosten von ETFs sind für gewöhnlich deutlich günstiger als aktive Fonds. Beispielsweise werden für </a:t>
            </a:r>
            <a:r>
              <a:rPr lang="de-DE" b="1" dirty="0"/>
              <a:t>Aktien-ETFs zwischen 0,04 und 0,95 Prozent</a:t>
            </a:r>
            <a:r>
              <a:rPr lang="de-DE" dirty="0"/>
              <a:t> pro Jahr fällig, während die jährlichen Kosten </a:t>
            </a:r>
            <a:r>
              <a:rPr lang="de-DE" b="1" dirty="0"/>
              <a:t>aktiv gemanagter Aktien-Fonds oft eher zwischen 1,5 und 1,8 Prozent </a:t>
            </a:r>
            <a:r>
              <a:rPr lang="de-DE" dirty="0"/>
              <a:t>liegen.</a:t>
            </a:r>
          </a:p>
        </p:txBody>
      </p:sp>
    </p:spTree>
    <p:extLst>
      <p:ext uri="{BB962C8B-B14F-4D97-AF65-F5344CB8AC3E}">
        <p14:creationId xmlns:p14="http://schemas.microsoft.com/office/powerpoint/2010/main" val="164764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60038DF-C805-4005-A88F-31BB334DDC71}"/>
              </a:ext>
            </a:extLst>
          </p:cNvPr>
          <p:cNvSpPr txBox="1"/>
          <p:nvPr/>
        </p:nvSpPr>
        <p:spPr>
          <a:xfrm>
            <a:off x="1108953" y="1108953"/>
            <a:ext cx="8599251" cy="5632311"/>
          </a:xfrm>
          <a:prstGeom prst="rect">
            <a:avLst/>
          </a:prstGeom>
          <a:noFill/>
        </p:spPr>
        <p:txBody>
          <a:bodyPr wrap="square" rtlCol="0">
            <a:spAutoFit/>
          </a:bodyPr>
          <a:lstStyle/>
          <a:p>
            <a:r>
              <a:rPr lang="de-DE" dirty="0"/>
              <a:t>Habe eben </a:t>
            </a:r>
            <a:r>
              <a:rPr lang="de-DE" dirty="0" err="1"/>
              <a:t>Walmarkt</a:t>
            </a:r>
            <a:r>
              <a:rPr lang="de-DE" dirty="0"/>
              <a:t> gekauft für 6300, Habe dafür die Autoaktien verkauft. die sind stark gefallen, war aber noch grün bei </a:t>
            </a:r>
            <a:r>
              <a:rPr lang="de-DE" dirty="0" err="1"/>
              <a:t>mir.Dennoch</a:t>
            </a:r>
            <a:r>
              <a:rPr lang="de-DE" dirty="0"/>
              <a:t> empfehle ich eher ETFs. und  lange damit nichts tun. Strategie: % braucht Zeit! Die täglichen Schwankungen werden so egalisiert. Geduld und Gelassenheit. ( Habe ich auch nicht )</a:t>
            </a:r>
            <a:br>
              <a:rPr lang="de-DE" dirty="0"/>
            </a:br>
            <a:br>
              <a:rPr lang="de-DE" dirty="0"/>
            </a:br>
            <a:r>
              <a:rPr lang="de-DE" dirty="0"/>
              <a:t>Aktien für Anfänger ?</a:t>
            </a:r>
            <a:br>
              <a:rPr lang="de-DE" dirty="0"/>
            </a:br>
            <a:r>
              <a:rPr lang="de-DE" dirty="0"/>
              <a:t>Für Anfänger--&gt; "gute" ETF und "einfach lange nichts tun"</a:t>
            </a:r>
            <a:br>
              <a:rPr lang="de-DE" dirty="0"/>
            </a:br>
            <a:r>
              <a:rPr lang="de-DE" dirty="0"/>
              <a:t>Strategie: % braucht Zeit! </a:t>
            </a:r>
            <a:br>
              <a:rPr lang="de-DE" dirty="0"/>
            </a:br>
            <a:r>
              <a:rPr lang="de-DE" dirty="0"/>
              <a:t>Die täglichen Schwankungen werden so egalisiert. </a:t>
            </a:r>
            <a:br>
              <a:rPr lang="de-DE" dirty="0"/>
            </a:br>
            <a:r>
              <a:rPr lang="de-DE" dirty="0"/>
              <a:t> Dann einfach Geduld und Gelassenheit. ( Habe ich auch nicht )</a:t>
            </a:r>
          </a:p>
          <a:p>
            <a:endParaRPr lang="de-DE" dirty="0"/>
          </a:p>
          <a:p>
            <a:r>
              <a:rPr lang="de-DE" dirty="0"/>
              <a:t>Also nicht bei jeden   -1.X% gleich verkaufen.</a:t>
            </a:r>
            <a:br>
              <a:rPr lang="de-DE" dirty="0"/>
            </a:br>
            <a:r>
              <a:rPr lang="de-DE" dirty="0"/>
              <a:t>So freut sich nur die Bank über Gebühren</a:t>
            </a:r>
            <a:br>
              <a:rPr lang="de-DE" dirty="0"/>
            </a:br>
            <a:br>
              <a:rPr lang="de-DE" dirty="0"/>
            </a:br>
            <a:r>
              <a:rPr lang="de-DE" dirty="0"/>
              <a:t>Es ist ein Strategiespiel.  Ich habe auch einige Luschen mit starkem Minus.  </a:t>
            </a:r>
            <a:br>
              <a:rPr lang="de-DE" dirty="0"/>
            </a:br>
            <a:r>
              <a:rPr lang="de-DE" dirty="0"/>
              <a:t>Es kann vorteilhaft sein 800€ Verlust in Kauf zu nehmen um so Geldmittel frei zu machen, die diesen wieder kompensieren.</a:t>
            </a:r>
            <a:br>
              <a:rPr lang="de-DE" dirty="0"/>
            </a:br>
            <a:r>
              <a:rPr lang="de-DE" dirty="0"/>
              <a:t>Das geht nur, wenn man nicht jedem € hinterher weint. </a:t>
            </a:r>
            <a:br>
              <a:rPr lang="de-DE" dirty="0"/>
            </a:br>
            <a:r>
              <a:rPr lang="de-DE" dirty="0">
                <a:sym typeface="Wingdings" panose="05000000000000000000" pitchFamily="2" charset="2"/>
              </a:rPr>
              <a:t></a:t>
            </a:r>
            <a:r>
              <a:rPr lang="de-DE" dirty="0"/>
              <a:t>UND Wenn man weiß, was man tut</a:t>
            </a:r>
            <a:br>
              <a:rPr lang="de-DE" dirty="0"/>
            </a:br>
            <a:endParaRPr lang="de-DE" dirty="0"/>
          </a:p>
        </p:txBody>
      </p:sp>
    </p:spTree>
    <p:extLst>
      <p:ext uri="{BB962C8B-B14F-4D97-AF65-F5344CB8AC3E}">
        <p14:creationId xmlns:p14="http://schemas.microsoft.com/office/powerpoint/2010/main" val="199220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15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AE3ACE56-6D93-0981-C708-885E11D566AA}"/>
              </a:ext>
            </a:extLst>
          </p:cNvPr>
          <p:cNvSpPr txBox="1"/>
          <p:nvPr/>
        </p:nvSpPr>
        <p:spPr>
          <a:xfrm>
            <a:off x="1076017" y="494364"/>
            <a:ext cx="9312954" cy="2862322"/>
          </a:xfrm>
          <a:prstGeom prst="rect">
            <a:avLst/>
          </a:prstGeom>
          <a:noFill/>
        </p:spPr>
        <p:txBody>
          <a:bodyPr wrap="square" rtlCol="0">
            <a:spAutoFit/>
          </a:bodyPr>
          <a:lstStyle/>
          <a:p>
            <a:r>
              <a:rPr lang="de-DE" dirty="0"/>
              <a:t>Meine Methode:  </a:t>
            </a:r>
            <a:br>
              <a:rPr lang="de-DE" dirty="0"/>
            </a:br>
            <a:r>
              <a:rPr lang="de-DE" dirty="0"/>
              <a:t>Schlampiger </a:t>
            </a:r>
            <a:r>
              <a:rPr lang="de-DE" b="1" dirty="0"/>
              <a:t>Copy Paste MERKZETTEL </a:t>
            </a:r>
            <a:r>
              <a:rPr lang="de-DE" dirty="0"/>
              <a:t>mit einfachsten Editor:</a:t>
            </a:r>
          </a:p>
          <a:p>
            <a:br>
              <a:rPr lang="de-DE" dirty="0"/>
            </a:br>
            <a:r>
              <a:rPr lang="de-DE" dirty="0"/>
              <a:t>Ich erstelle mit einem formatfreien Editor eine Merkzettel.txt Datei</a:t>
            </a:r>
          </a:p>
          <a:p>
            <a:r>
              <a:rPr lang="de-DE" dirty="0"/>
              <a:t>Dazu nehme ich den einfachsten Editor</a:t>
            </a:r>
            <a:r>
              <a:rPr lang="de-DE" b="1" dirty="0"/>
              <a:t>,  Nodepad.exe</a:t>
            </a:r>
            <a:br>
              <a:rPr lang="de-DE" b="1" dirty="0"/>
            </a:br>
            <a:r>
              <a:rPr lang="de-DE" dirty="0"/>
              <a:t>Siehe Windows, Zubehör </a:t>
            </a:r>
            <a:r>
              <a:rPr lang="de-DE" dirty="0">
                <a:sym typeface="Wingdings" panose="05000000000000000000" pitchFamily="2" charset="2"/>
              </a:rPr>
              <a:t>   Lege Link auf Notepad auf den Desktop</a:t>
            </a:r>
            <a:r>
              <a:rPr lang="de-DE" dirty="0"/>
              <a:t> </a:t>
            </a:r>
            <a:br>
              <a:rPr lang="de-DE" dirty="0"/>
            </a:br>
            <a:r>
              <a:rPr lang="de-DE" dirty="0"/>
              <a:t>Lege eine Datei an, Merkzettel_Anlage.txt#</a:t>
            </a:r>
          </a:p>
          <a:p>
            <a:r>
              <a:rPr lang="de-DE" dirty="0"/>
              <a:t>Mit </a:t>
            </a:r>
            <a:r>
              <a:rPr lang="de-DE" b="1" dirty="0"/>
              <a:t>WordPad.exe</a:t>
            </a:r>
            <a:r>
              <a:rPr lang="de-DE" dirty="0"/>
              <a:t>  ( fast wie Word ) kann man auch Bilder Integrieren</a:t>
            </a:r>
            <a:br>
              <a:rPr lang="de-DE" dirty="0"/>
            </a:br>
            <a:r>
              <a:rPr lang="de-DE" dirty="0"/>
              <a:t>TIPP: Bildschirm Kopie: </a:t>
            </a:r>
            <a:r>
              <a:rPr lang="de-DE" dirty="0" err="1"/>
              <a:t>WindowsTaste+SHIFZT+S</a:t>
            </a:r>
            <a:r>
              <a:rPr lang="de-DE" dirty="0"/>
              <a:t> gleichzeitig drücken, Rahmen um gewünschtes ziehen, in </a:t>
            </a:r>
            <a:r>
              <a:rPr lang="de-DE" dirty="0" err="1"/>
              <a:t>Wordpad</a:t>
            </a:r>
            <a:r>
              <a:rPr lang="de-DE" dirty="0"/>
              <a:t>  einfügen mit </a:t>
            </a:r>
            <a:r>
              <a:rPr lang="de-DE" dirty="0" err="1"/>
              <a:t>Strg+V</a:t>
            </a:r>
            <a:endParaRPr lang="de-DE" dirty="0"/>
          </a:p>
        </p:txBody>
      </p:sp>
      <p:pic>
        <p:nvPicPr>
          <p:cNvPr id="10" name="Grafik 9">
            <a:extLst>
              <a:ext uri="{FF2B5EF4-FFF2-40B4-BE49-F238E27FC236}">
                <a16:creationId xmlns:a16="http://schemas.microsoft.com/office/drawing/2014/main" id="{7545C209-535B-A04D-6133-C1EA77559CD1}"/>
              </a:ext>
            </a:extLst>
          </p:cNvPr>
          <p:cNvPicPr>
            <a:picLocks noChangeAspect="1"/>
          </p:cNvPicPr>
          <p:nvPr/>
        </p:nvPicPr>
        <p:blipFill>
          <a:blip r:embed="rId2"/>
          <a:stretch>
            <a:fillRect/>
          </a:stretch>
        </p:blipFill>
        <p:spPr>
          <a:xfrm>
            <a:off x="8591531" y="1061884"/>
            <a:ext cx="1286054" cy="905001"/>
          </a:xfrm>
          <a:prstGeom prst="rect">
            <a:avLst/>
          </a:prstGeom>
        </p:spPr>
      </p:pic>
      <p:sp>
        <p:nvSpPr>
          <p:cNvPr id="2" name="Textfeld 1">
            <a:extLst>
              <a:ext uri="{FF2B5EF4-FFF2-40B4-BE49-F238E27FC236}">
                <a16:creationId xmlns:a16="http://schemas.microsoft.com/office/drawing/2014/main" id="{78A1F5BB-709F-D58C-053E-E8A4BFC3EB56}"/>
              </a:ext>
            </a:extLst>
          </p:cNvPr>
          <p:cNvSpPr txBox="1"/>
          <p:nvPr/>
        </p:nvSpPr>
        <p:spPr>
          <a:xfrm>
            <a:off x="1205354" y="3519757"/>
            <a:ext cx="9547123" cy="1200329"/>
          </a:xfrm>
          <a:prstGeom prst="rect">
            <a:avLst/>
          </a:prstGeom>
          <a:noFill/>
        </p:spPr>
        <p:txBody>
          <a:bodyPr wrap="square" rtlCol="0">
            <a:spAutoFit/>
          </a:bodyPr>
          <a:lstStyle/>
          <a:p>
            <a:r>
              <a:rPr lang="de-DE" dirty="0"/>
              <a:t>Hier kann man alles,  was man interessant findet, bei der Suche nach Anleihen und bei Zustandsanalysen, quick und einfach ablegen und so wiederfinden.</a:t>
            </a:r>
            <a:br>
              <a:rPr lang="de-DE" dirty="0"/>
            </a:br>
            <a:r>
              <a:rPr lang="de-DE" b="1" dirty="0"/>
              <a:t>Namen     Was es ist, ( Aktie, Anleihe)   WKN   Aktueller Wert</a:t>
            </a:r>
            <a:br>
              <a:rPr lang="de-DE" dirty="0"/>
            </a:br>
            <a:endParaRPr lang="de-DE" dirty="0"/>
          </a:p>
        </p:txBody>
      </p:sp>
      <p:sp>
        <p:nvSpPr>
          <p:cNvPr id="4" name="Textfeld 3">
            <a:extLst>
              <a:ext uri="{FF2B5EF4-FFF2-40B4-BE49-F238E27FC236}">
                <a16:creationId xmlns:a16="http://schemas.microsoft.com/office/drawing/2014/main" id="{9EFEFC5F-18EC-BC7B-7F1F-E28FFE639DF0}"/>
              </a:ext>
            </a:extLst>
          </p:cNvPr>
          <p:cNvSpPr txBox="1"/>
          <p:nvPr/>
        </p:nvSpPr>
        <p:spPr>
          <a:xfrm>
            <a:off x="6563935" y="5592053"/>
            <a:ext cx="4188542" cy="923330"/>
          </a:xfrm>
          <a:prstGeom prst="rect">
            <a:avLst/>
          </a:prstGeom>
          <a:noFill/>
        </p:spPr>
        <p:txBody>
          <a:bodyPr wrap="square">
            <a:spAutoFit/>
          </a:bodyPr>
          <a:lstStyle/>
          <a:p>
            <a:r>
              <a:rPr lang="de-DE" dirty="0"/>
              <a:t>AMU.MU.AS.PTF U.ETF DIST</a:t>
            </a:r>
          </a:p>
          <a:p>
            <a:r>
              <a:rPr lang="de-DE" dirty="0"/>
              <a:t>WKN ETF701 | ETF</a:t>
            </a:r>
          </a:p>
          <a:p>
            <a:r>
              <a:rPr lang="de-DE" dirty="0"/>
              <a:t>18.11.2021   18,00  KAUF 157,176111 EUR</a:t>
            </a:r>
          </a:p>
        </p:txBody>
      </p:sp>
      <p:sp>
        <p:nvSpPr>
          <p:cNvPr id="6" name="Textfeld 5">
            <a:extLst>
              <a:ext uri="{FF2B5EF4-FFF2-40B4-BE49-F238E27FC236}">
                <a16:creationId xmlns:a16="http://schemas.microsoft.com/office/drawing/2014/main" id="{C560F415-08BB-DEF4-895A-A041799BB45C}"/>
              </a:ext>
            </a:extLst>
          </p:cNvPr>
          <p:cNvSpPr txBox="1"/>
          <p:nvPr/>
        </p:nvSpPr>
        <p:spPr>
          <a:xfrm>
            <a:off x="1076017" y="4859346"/>
            <a:ext cx="6096000" cy="1477328"/>
          </a:xfrm>
          <a:prstGeom prst="rect">
            <a:avLst/>
          </a:prstGeom>
          <a:noFill/>
        </p:spPr>
        <p:txBody>
          <a:bodyPr wrap="square">
            <a:spAutoFit/>
          </a:bodyPr>
          <a:lstStyle/>
          <a:p>
            <a:r>
              <a:rPr lang="de-DE" dirty="0"/>
              <a:t>XTR.PORTFOLIO 1C	DBX0BT 15.429,70 EUR kauf 11.12.2019</a:t>
            </a:r>
          </a:p>
          <a:p>
            <a:r>
              <a:rPr lang="de-DE" dirty="0"/>
              <a:t>105€  </a:t>
            </a:r>
            <a:r>
              <a:rPr lang="de-DE" dirty="0" err="1"/>
              <a:t>Xtrackers</a:t>
            </a:r>
            <a:r>
              <a:rPr lang="de-DE" dirty="0"/>
              <a:t> MSCI World ETF 1D Kurs - 5 Jahre  A1XB5U</a:t>
            </a:r>
          </a:p>
          <a:p>
            <a:r>
              <a:rPr lang="de-DE" dirty="0"/>
              <a:t>80€  Lyxor MSCI World (LUX) ETF    ETF110</a:t>
            </a:r>
          </a:p>
          <a:p>
            <a:r>
              <a:rPr lang="de-DE" dirty="0" err="1"/>
              <a:t>iShares</a:t>
            </a:r>
            <a:r>
              <a:rPr lang="de-DE" dirty="0"/>
              <a:t> Core MSCI World UCITS ETF</a:t>
            </a:r>
          </a:p>
          <a:p>
            <a:r>
              <a:rPr lang="de-DE" dirty="0"/>
              <a:t>AMAZON.COM INC. DL-,01		906866</a:t>
            </a:r>
          </a:p>
        </p:txBody>
      </p:sp>
      <p:sp>
        <p:nvSpPr>
          <p:cNvPr id="3" name="Textfeld 2">
            <a:extLst>
              <a:ext uri="{FF2B5EF4-FFF2-40B4-BE49-F238E27FC236}">
                <a16:creationId xmlns:a16="http://schemas.microsoft.com/office/drawing/2014/main" id="{D6429E0A-0550-02F9-B601-70A6F8C27E3D}"/>
              </a:ext>
            </a:extLst>
          </p:cNvPr>
          <p:cNvSpPr txBox="1"/>
          <p:nvPr/>
        </p:nvSpPr>
        <p:spPr>
          <a:xfrm>
            <a:off x="1439523" y="4486275"/>
            <a:ext cx="1484652" cy="369332"/>
          </a:xfrm>
          <a:prstGeom prst="rect">
            <a:avLst/>
          </a:prstGeom>
          <a:noFill/>
        </p:spPr>
        <p:txBody>
          <a:bodyPr wrap="square" rtlCol="0">
            <a:spAutoFit/>
          </a:bodyPr>
          <a:lstStyle/>
          <a:p>
            <a:r>
              <a:rPr lang="de-DE" dirty="0" err="1"/>
              <a:t>Bsp</a:t>
            </a:r>
            <a:r>
              <a:rPr lang="de-DE" dirty="0"/>
              <a:t>:</a:t>
            </a:r>
          </a:p>
        </p:txBody>
      </p:sp>
    </p:spTree>
    <p:extLst>
      <p:ext uri="{BB962C8B-B14F-4D97-AF65-F5344CB8AC3E}">
        <p14:creationId xmlns:p14="http://schemas.microsoft.com/office/powerpoint/2010/main" val="3851847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CF66493-3E49-6F4E-2B62-DF5CC1EE312C}"/>
              </a:ext>
            </a:extLst>
          </p:cNvPr>
          <p:cNvPicPr>
            <a:picLocks noChangeAspect="1"/>
          </p:cNvPicPr>
          <p:nvPr/>
        </p:nvPicPr>
        <p:blipFill>
          <a:blip r:embed="rId2"/>
          <a:stretch>
            <a:fillRect/>
          </a:stretch>
        </p:blipFill>
        <p:spPr>
          <a:xfrm>
            <a:off x="2512439" y="2152472"/>
            <a:ext cx="6754168" cy="2553056"/>
          </a:xfrm>
          <a:prstGeom prst="rect">
            <a:avLst/>
          </a:prstGeom>
        </p:spPr>
      </p:pic>
      <p:sp>
        <p:nvSpPr>
          <p:cNvPr id="8" name="Textfeld 7">
            <a:extLst>
              <a:ext uri="{FF2B5EF4-FFF2-40B4-BE49-F238E27FC236}">
                <a16:creationId xmlns:a16="http://schemas.microsoft.com/office/drawing/2014/main" id="{30DD78C9-F637-F176-01BA-EE2DC6F97481}"/>
              </a:ext>
            </a:extLst>
          </p:cNvPr>
          <p:cNvSpPr txBox="1"/>
          <p:nvPr/>
        </p:nvSpPr>
        <p:spPr>
          <a:xfrm>
            <a:off x="2035277" y="589935"/>
            <a:ext cx="6754168" cy="646331"/>
          </a:xfrm>
          <a:prstGeom prst="rect">
            <a:avLst/>
          </a:prstGeom>
          <a:noFill/>
        </p:spPr>
        <p:txBody>
          <a:bodyPr wrap="square" rtlCol="0">
            <a:spAutoFit/>
          </a:bodyPr>
          <a:lstStyle/>
          <a:p>
            <a:r>
              <a:rPr lang="de-DE" dirty="0"/>
              <a:t>Wir öffnen </a:t>
            </a:r>
            <a:r>
              <a:rPr lang="de-DE" dirty="0">
                <a:hlinkClick r:id="rId3"/>
              </a:rPr>
              <a:t>https://www.finanzen.net/</a:t>
            </a:r>
            <a:endParaRPr lang="de-DE" dirty="0"/>
          </a:p>
          <a:p>
            <a:endParaRPr lang="de-DE" dirty="0"/>
          </a:p>
        </p:txBody>
      </p:sp>
      <p:sp>
        <p:nvSpPr>
          <p:cNvPr id="9" name="Pfeil: nach unten 8">
            <a:extLst>
              <a:ext uri="{FF2B5EF4-FFF2-40B4-BE49-F238E27FC236}">
                <a16:creationId xmlns:a16="http://schemas.microsoft.com/office/drawing/2014/main" id="{E6E0D1A2-BC21-844A-D636-8D109E29CF67}"/>
              </a:ext>
            </a:extLst>
          </p:cNvPr>
          <p:cNvSpPr/>
          <p:nvPr/>
        </p:nvSpPr>
        <p:spPr>
          <a:xfrm>
            <a:off x="5663380" y="1484670"/>
            <a:ext cx="432620" cy="9635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DA0ADDA7-4B89-E720-E737-854C663534E0}"/>
              </a:ext>
            </a:extLst>
          </p:cNvPr>
          <p:cNvSpPr txBox="1"/>
          <p:nvPr/>
        </p:nvSpPr>
        <p:spPr>
          <a:xfrm>
            <a:off x="6499122" y="983226"/>
            <a:ext cx="4306529" cy="923330"/>
          </a:xfrm>
          <a:prstGeom prst="rect">
            <a:avLst/>
          </a:prstGeom>
          <a:noFill/>
        </p:spPr>
        <p:txBody>
          <a:bodyPr wrap="square" rtlCol="0">
            <a:spAutoFit/>
          </a:bodyPr>
          <a:lstStyle/>
          <a:p>
            <a:r>
              <a:rPr lang="de-DE" dirty="0"/>
              <a:t>WKN in das Suchfeldeingeben.</a:t>
            </a:r>
            <a:br>
              <a:rPr lang="de-DE" dirty="0"/>
            </a:br>
            <a:r>
              <a:rPr lang="de-DE" dirty="0"/>
              <a:t>AMAZON hat die WKN Nummer    </a:t>
            </a:r>
            <a:r>
              <a:rPr lang="de-DE" b="1" dirty="0"/>
              <a:t>906866</a:t>
            </a:r>
            <a:br>
              <a:rPr lang="de-DE" dirty="0"/>
            </a:br>
            <a:r>
              <a:rPr lang="de-DE" dirty="0"/>
              <a:t>Es erscheint automatisch der Aktienname</a:t>
            </a:r>
          </a:p>
        </p:txBody>
      </p:sp>
      <p:sp>
        <p:nvSpPr>
          <p:cNvPr id="11" name="Textfeld 10">
            <a:extLst>
              <a:ext uri="{FF2B5EF4-FFF2-40B4-BE49-F238E27FC236}">
                <a16:creationId xmlns:a16="http://schemas.microsoft.com/office/drawing/2014/main" id="{AC5CA549-DA23-81FD-B7D8-39F3843A8F91}"/>
              </a:ext>
            </a:extLst>
          </p:cNvPr>
          <p:cNvSpPr txBox="1"/>
          <p:nvPr/>
        </p:nvSpPr>
        <p:spPr>
          <a:xfrm>
            <a:off x="1760148" y="1195522"/>
            <a:ext cx="3774051" cy="369332"/>
          </a:xfrm>
          <a:prstGeom prst="rect">
            <a:avLst/>
          </a:prstGeom>
          <a:noFill/>
        </p:spPr>
        <p:txBody>
          <a:bodyPr wrap="square" rtlCol="0">
            <a:spAutoFit/>
          </a:bodyPr>
          <a:lstStyle/>
          <a:p>
            <a:r>
              <a:rPr lang="de-DE" b="1" dirty="0"/>
              <a:t>Ich recherchiere mit Finanzen.net </a:t>
            </a:r>
          </a:p>
        </p:txBody>
      </p:sp>
      <p:sp>
        <p:nvSpPr>
          <p:cNvPr id="12" name="Pfeil: nach links 11">
            <a:extLst>
              <a:ext uri="{FF2B5EF4-FFF2-40B4-BE49-F238E27FC236}">
                <a16:creationId xmlns:a16="http://schemas.microsoft.com/office/drawing/2014/main" id="{2DFB0032-27FF-B00D-217D-77EE0388E681}"/>
              </a:ext>
            </a:extLst>
          </p:cNvPr>
          <p:cNvSpPr/>
          <p:nvPr/>
        </p:nvSpPr>
        <p:spPr>
          <a:xfrm>
            <a:off x="6667807" y="4043823"/>
            <a:ext cx="3104843" cy="31862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00C651B-5939-D323-9BD9-CB90EBC3C2C6}"/>
              </a:ext>
            </a:extLst>
          </p:cNvPr>
          <p:cNvSpPr txBox="1"/>
          <p:nvPr/>
        </p:nvSpPr>
        <p:spPr>
          <a:xfrm>
            <a:off x="9556955" y="3067665"/>
            <a:ext cx="1592826" cy="646331"/>
          </a:xfrm>
          <a:prstGeom prst="rect">
            <a:avLst/>
          </a:prstGeom>
          <a:noFill/>
        </p:spPr>
        <p:txBody>
          <a:bodyPr wrap="square" rtlCol="0">
            <a:spAutoFit/>
          </a:bodyPr>
          <a:lstStyle/>
          <a:p>
            <a:r>
              <a:rPr lang="de-DE" dirty="0"/>
              <a:t>Amazon Anklicken !</a:t>
            </a:r>
          </a:p>
        </p:txBody>
      </p:sp>
      <p:sp>
        <p:nvSpPr>
          <p:cNvPr id="16" name="Textfeld 15">
            <a:extLst>
              <a:ext uri="{FF2B5EF4-FFF2-40B4-BE49-F238E27FC236}">
                <a16:creationId xmlns:a16="http://schemas.microsoft.com/office/drawing/2014/main" id="{C879F28D-0273-AE44-FCC1-8AE1F1548878}"/>
              </a:ext>
            </a:extLst>
          </p:cNvPr>
          <p:cNvSpPr txBox="1"/>
          <p:nvPr/>
        </p:nvSpPr>
        <p:spPr>
          <a:xfrm>
            <a:off x="2222091" y="5034116"/>
            <a:ext cx="6567354" cy="1477328"/>
          </a:xfrm>
          <a:prstGeom prst="rect">
            <a:avLst/>
          </a:prstGeom>
          <a:noFill/>
        </p:spPr>
        <p:txBody>
          <a:bodyPr wrap="square" rtlCol="0">
            <a:spAutoFit/>
          </a:bodyPr>
          <a:lstStyle/>
          <a:p>
            <a:r>
              <a:rPr lang="de-DE" dirty="0"/>
              <a:t>Es erscheint die Analysenseite zur Amazon Aktien.</a:t>
            </a:r>
            <a:br>
              <a:rPr lang="de-DE" dirty="0"/>
            </a:br>
            <a:r>
              <a:rPr lang="de-DE" dirty="0"/>
              <a:t>So einfach ist das.</a:t>
            </a:r>
            <a:br>
              <a:rPr lang="de-DE" dirty="0"/>
            </a:br>
            <a:br>
              <a:rPr lang="de-DE" dirty="0"/>
            </a:br>
            <a:r>
              <a:rPr lang="de-DE" dirty="0"/>
              <a:t>Hier ein Beispiel die aktuelle FORD Aktie</a:t>
            </a:r>
            <a:br>
              <a:rPr lang="de-DE" dirty="0"/>
            </a:br>
            <a:endParaRPr lang="de-DE" dirty="0"/>
          </a:p>
        </p:txBody>
      </p:sp>
    </p:spTree>
    <p:extLst>
      <p:ext uri="{BB962C8B-B14F-4D97-AF65-F5344CB8AC3E}">
        <p14:creationId xmlns:p14="http://schemas.microsoft.com/office/powerpoint/2010/main" val="661713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75839AA-8064-7409-28D6-F392FD8FDC40}"/>
              </a:ext>
            </a:extLst>
          </p:cNvPr>
          <p:cNvPicPr>
            <a:picLocks noChangeAspect="1"/>
          </p:cNvPicPr>
          <p:nvPr/>
        </p:nvPicPr>
        <p:blipFill>
          <a:blip r:embed="rId2"/>
          <a:stretch>
            <a:fillRect/>
          </a:stretch>
        </p:blipFill>
        <p:spPr>
          <a:xfrm>
            <a:off x="1242335" y="304364"/>
            <a:ext cx="9707330" cy="6249272"/>
          </a:xfrm>
          <a:prstGeom prst="rect">
            <a:avLst/>
          </a:prstGeom>
        </p:spPr>
      </p:pic>
      <p:sp>
        <p:nvSpPr>
          <p:cNvPr id="4" name="Pfeil: nach unten 3">
            <a:extLst>
              <a:ext uri="{FF2B5EF4-FFF2-40B4-BE49-F238E27FC236}">
                <a16:creationId xmlns:a16="http://schemas.microsoft.com/office/drawing/2014/main" id="{DDD97782-B775-5852-1F52-D2ECCC064527}"/>
              </a:ext>
            </a:extLst>
          </p:cNvPr>
          <p:cNvSpPr/>
          <p:nvPr/>
        </p:nvSpPr>
        <p:spPr>
          <a:xfrm>
            <a:off x="3324225" y="923925"/>
            <a:ext cx="285750" cy="9144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unten 4">
            <a:extLst>
              <a:ext uri="{FF2B5EF4-FFF2-40B4-BE49-F238E27FC236}">
                <a16:creationId xmlns:a16="http://schemas.microsoft.com/office/drawing/2014/main" id="{FDFE41BD-3410-69F1-2D3D-0C1463425408}"/>
              </a:ext>
            </a:extLst>
          </p:cNvPr>
          <p:cNvSpPr/>
          <p:nvPr/>
        </p:nvSpPr>
        <p:spPr>
          <a:xfrm>
            <a:off x="5539465" y="809625"/>
            <a:ext cx="285750" cy="9144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unten 5">
            <a:extLst>
              <a:ext uri="{FF2B5EF4-FFF2-40B4-BE49-F238E27FC236}">
                <a16:creationId xmlns:a16="http://schemas.microsoft.com/office/drawing/2014/main" id="{F7AA7619-967E-43C7-C258-414012A44039}"/>
              </a:ext>
            </a:extLst>
          </p:cNvPr>
          <p:cNvSpPr/>
          <p:nvPr/>
        </p:nvSpPr>
        <p:spPr>
          <a:xfrm>
            <a:off x="4644115" y="809625"/>
            <a:ext cx="285750" cy="9144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id="{8B952F90-8F37-FC98-8EE0-D1B726A8B3F6}"/>
              </a:ext>
            </a:extLst>
          </p:cNvPr>
          <p:cNvSpPr/>
          <p:nvPr/>
        </p:nvSpPr>
        <p:spPr>
          <a:xfrm>
            <a:off x="415015" y="942975"/>
            <a:ext cx="952500" cy="4381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unten 7">
            <a:extLst>
              <a:ext uri="{FF2B5EF4-FFF2-40B4-BE49-F238E27FC236}">
                <a16:creationId xmlns:a16="http://schemas.microsoft.com/office/drawing/2014/main" id="{E83539B9-7C90-C448-F7E5-C7B4FD77C5C7}"/>
              </a:ext>
            </a:extLst>
          </p:cNvPr>
          <p:cNvSpPr/>
          <p:nvPr/>
        </p:nvSpPr>
        <p:spPr>
          <a:xfrm>
            <a:off x="3863065" y="523875"/>
            <a:ext cx="171450" cy="4000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a:extLst>
              <a:ext uri="{FF2B5EF4-FFF2-40B4-BE49-F238E27FC236}">
                <a16:creationId xmlns:a16="http://schemas.microsoft.com/office/drawing/2014/main" id="{04129D09-F628-5D0D-95A7-AF7E8FFA8220}"/>
              </a:ext>
            </a:extLst>
          </p:cNvPr>
          <p:cNvSpPr/>
          <p:nvPr/>
        </p:nvSpPr>
        <p:spPr>
          <a:xfrm>
            <a:off x="6195337" y="542925"/>
            <a:ext cx="171450" cy="4000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50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EA2D9B8-6FDD-1C14-1335-9DB56C8DBC2B}"/>
              </a:ext>
            </a:extLst>
          </p:cNvPr>
          <p:cNvPicPr>
            <a:picLocks noChangeAspect="1"/>
          </p:cNvPicPr>
          <p:nvPr/>
        </p:nvPicPr>
        <p:blipFill>
          <a:blip r:embed="rId2"/>
          <a:stretch>
            <a:fillRect/>
          </a:stretch>
        </p:blipFill>
        <p:spPr>
          <a:xfrm>
            <a:off x="2266274" y="371048"/>
            <a:ext cx="9678751" cy="6115904"/>
          </a:xfrm>
          <a:prstGeom prst="rect">
            <a:avLst/>
          </a:prstGeom>
        </p:spPr>
      </p:pic>
      <p:sp>
        <p:nvSpPr>
          <p:cNvPr id="6" name="Pfeil: nach rechts 5">
            <a:extLst>
              <a:ext uri="{FF2B5EF4-FFF2-40B4-BE49-F238E27FC236}">
                <a16:creationId xmlns:a16="http://schemas.microsoft.com/office/drawing/2014/main" id="{65E1B232-3C24-875A-FC64-6F3D0A28EDF6}"/>
              </a:ext>
            </a:extLst>
          </p:cNvPr>
          <p:cNvSpPr/>
          <p:nvPr/>
        </p:nvSpPr>
        <p:spPr>
          <a:xfrm>
            <a:off x="1256624" y="6247973"/>
            <a:ext cx="1009650" cy="200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FD179735-D45D-2A5A-7CEB-B98AD7E4CB87}"/>
              </a:ext>
            </a:extLst>
          </p:cNvPr>
          <p:cNvSpPr txBox="1"/>
          <p:nvPr/>
        </p:nvSpPr>
        <p:spPr>
          <a:xfrm>
            <a:off x="5657850" y="266700"/>
            <a:ext cx="5792420" cy="369332"/>
          </a:xfrm>
          <a:prstGeom prst="rect">
            <a:avLst/>
          </a:prstGeom>
          <a:noFill/>
        </p:spPr>
        <p:txBody>
          <a:bodyPr wrap="none" rtlCol="0">
            <a:spAutoFit/>
          </a:bodyPr>
          <a:lstStyle/>
          <a:p>
            <a:r>
              <a:rPr lang="de-DE" dirty="0"/>
              <a:t>KGV &gt; 30 – Man sieht hier eine etwas stark brodelnde Firma</a:t>
            </a:r>
          </a:p>
        </p:txBody>
      </p:sp>
      <p:sp>
        <p:nvSpPr>
          <p:cNvPr id="8" name="Textfeld 7">
            <a:extLst>
              <a:ext uri="{FF2B5EF4-FFF2-40B4-BE49-F238E27FC236}">
                <a16:creationId xmlns:a16="http://schemas.microsoft.com/office/drawing/2014/main" id="{E8C617A0-C6EA-7746-6298-AC6584779C64}"/>
              </a:ext>
            </a:extLst>
          </p:cNvPr>
          <p:cNvSpPr txBox="1"/>
          <p:nvPr/>
        </p:nvSpPr>
        <p:spPr>
          <a:xfrm>
            <a:off x="1104224" y="5200650"/>
            <a:ext cx="1314450" cy="923330"/>
          </a:xfrm>
          <a:prstGeom prst="rect">
            <a:avLst/>
          </a:prstGeom>
          <a:noFill/>
        </p:spPr>
        <p:txBody>
          <a:bodyPr wrap="square" rtlCol="0">
            <a:spAutoFit/>
          </a:bodyPr>
          <a:lstStyle/>
          <a:p>
            <a:br>
              <a:rPr lang="de-DE" dirty="0"/>
            </a:br>
            <a:r>
              <a:rPr lang="de-DE" dirty="0"/>
              <a:t>KGV</a:t>
            </a:r>
            <a:br>
              <a:rPr lang="de-DE" dirty="0"/>
            </a:br>
            <a:r>
              <a:rPr lang="de-DE" dirty="0"/>
              <a:t>&gt;30…40 ?</a:t>
            </a:r>
          </a:p>
        </p:txBody>
      </p:sp>
      <p:sp>
        <p:nvSpPr>
          <p:cNvPr id="11" name="Pfeil: nach links 10">
            <a:extLst>
              <a:ext uri="{FF2B5EF4-FFF2-40B4-BE49-F238E27FC236}">
                <a16:creationId xmlns:a16="http://schemas.microsoft.com/office/drawing/2014/main" id="{4AF7C4A4-09FC-06B4-154A-B186147E5FD6}"/>
              </a:ext>
            </a:extLst>
          </p:cNvPr>
          <p:cNvSpPr/>
          <p:nvPr/>
        </p:nvSpPr>
        <p:spPr>
          <a:xfrm>
            <a:off x="6457950" y="6218673"/>
            <a:ext cx="314325" cy="25862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2D914D4B-945F-0864-01C8-AA53B75168E9}"/>
              </a:ext>
            </a:extLst>
          </p:cNvPr>
          <p:cNvSpPr txBox="1"/>
          <p:nvPr/>
        </p:nvSpPr>
        <p:spPr>
          <a:xfrm>
            <a:off x="6648450" y="4305300"/>
            <a:ext cx="2362200" cy="646331"/>
          </a:xfrm>
          <a:prstGeom prst="rect">
            <a:avLst/>
          </a:prstGeom>
          <a:noFill/>
        </p:spPr>
        <p:txBody>
          <a:bodyPr wrap="square" rtlCol="0">
            <a:spAutoFit/>
          </a:bodyPr>
          <a:lstStyle/>
          <a:p>
            <a:r>
              <a:rPr lang="de-DE" dirty="0"/>
              <a:t>&gt;akt. Jahr sind Wunschprognosen ? </a:t>
            </a:r>
          </a:p>
        </p:txBody>
      </p:sp>
      <p:sp>
        <p:nvSpPr>
          <p:cNvPr id="13" name="Pfeil: nach unten 12">
            <a:extLst>
              <a:ext uri="{FF2B5EF4-FFF2-40B4-BE49-F238E27FC236}">
                <a16:creationId xmlns:a16="http://schemas.microsoft.com/office/drawing/2014/main" id="{BE07EAD2-1145-022F-38F4-190FC89F5A73}"/>
              </a:ext>
            </a:extLst>
          </p:cNvPr>
          <p:cNvSpPr/>
          <p:nvPr/>
        </p:nvSpPr>
        <p:spPr>
          <a:xfrm>
            <a:off x="6096000" y="4438650"/>
            <a:ext cx="171450" cy="3693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0701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090570D-31A3-705F-9B71-C1BD560BFCE0}"/>
              </a:ext>
            </a:extLst>
          </p:cNvPr>
          <p:cNvSpPr txBox="1"/>
          <p:nvPr/>
        </p:nvSpPr>
        <p:spPr>
          <a:xfrm>
            <a:off x="684180" y="269707"/>
            <a:ext cx="10484795" cy="5078313"/>
          </a:xfrm>
          <a:prstGeom prst="rect">
            <a:avLst/>
          </a:prstGeom>
          <a:noFill/>
        </p:spPr>
        <p:txBody>
          <a:bodyPr wrap="square" rtlCol="0">
            <a:spAutoFit/>
          </a:bodyPr>
          <a:lstStyle/>
          <a:p>
            <a:r>
              <a:rPr lang="de-DE" dirty="0"/>
              <a:t>Auswertung&gt;:</a:t>
            </a:r>
            <a:br>
              <a:rPr lang="de-DE" dirty="0"/>
            </a:br>
            <a:r>
              <a:rPr lang="de-DE" dirty="0"/>
              <a:t>Performant, aber etwas riskant.  KGV ist etwas hoch ( Soll &lt; ~30 )</a:t>
            </a:r>
            <a:br>
              <a:rPr lang="de-DE" dirty="0"/>
            </a:br>
            <a:br>
              <a:rPr lang="de-DE" dirty="0"/>
            </a:br>
            <a:r>
              <a:rPr lang="de-DE" dirty="0"/>
              <a:t>Empfehlung </a:t>
            </a:r>
            <a:br>
              <a:rPr lang="de-DE" dirty="0"/>
            </a:br>
            <a:r>
              <a:rPr lang="de-DE" dirty="0"/>
              <a:t>Sofort nach Kauf eine Verkaufsorder mit einem STOP LOS Vermerk  ungefähr </a:t>
            </a:r>
            <a:r>
              <a:rPr lang="de-DE" b="1" dirty="0"/>
              <a:t>5..10% unter Einkaufwert </a:t>
            </a:r>
            <a:r>
              <a:rPr lang="de-DE" dirty="0"/>
              <a:t>erstellen. Dann würde bei Absturz ein automatischer Verkauf ausgelöst, sollte die Aktie abstürzen. Aber der Schaden wäre nicht so groß.</a:t>
            </a:r>
            <a:br>
              <a:rPr lang="de-DE" dirty="0"/>
            </a:br>
            <a:br>
              <a:rPr lang="de-DE" dirty="0"/>
            </a:br>
            <a:r>
              <a:rPr lang="de-DE" dirty="0"/>
              <a:t>Ein Vorteil der Verwendung eines </a:t>
            </a:r>
            <a:r>
              <a:rPr lang="de-DE" b="1" dirty="0" err="1"/>
              <a:t>Stop</a:t>
            </a:r>
            <a:r>
              <a:rPr lang="de-DE" b="1" dirty="0"/>
              <a:t>-Loss</a:t>
            </a:r>
            <a:r>
              <a:rPr lang="de-DE" dirty="0"/>
              <a:t> besteht darin, dass er dazu beitragen kann, emotional bedingte Entscheidungen zu vermeiden , wie z. B. das Festhalten an einer verlustbringenden Investition in der Hoffnung, dass sie sich irgendwann erholt. </a:t>
            </a:r>
            <a:br>
              <a:rPr lang="de-DE" dirty="0"/>
            </a:br>
            <a:r>
              <a:rPr lang="de-DE" dirty="0"/>
              <a:t>Eine </a:t>
            </a:r>
            <a:r>
              <a:rPr lang="de-DE" dirty="0" err="1"/>
              <a:t>Stop</a:t>
            </a:r>
            <a:r>
              <a:rPr lang="de-DE" dirty="0"/>
              <a:t>-Loss-Order kann auch für Anleger nützlich sein, die ihre Investitionen nicht ständig überwachen können.</a:t>
            </a:r>
          </a:p>
          <a:p>
            <a:endParaRPr lang="de-DE" dirty="0"/>
          </a:p>
          <a:p>
            <a:r>
              <a:rPr lang="de-DE" dirty="0" err="1"/>
              <a:t>Bsp</a:t>
            </a:r>
            <a:r>
              <a:rPr lang="de-DE" dirty="0"/>
              <a:t>: Kurs fällt  . </a:t>
            </a:r>
            <a:r>
              <a:rPr lang="de-DE" dirty="0" err="1"/>
              <a:t>KaufKurs</a:t>
            </a:r>
            <a:r>
              <a:rPr lang="de-DE" dirty="0"/>
              <a:t> war ~123€       Tageskurs ~129€  </a:t>
            </a:r>
            <a:br>
              <a:rPr lang="de-DE" dirty="0"/>
            </a:br>
            <a:r>
              <a:rPr lang="de-DE" dirty="0"/>
              <a:t>10% weniger vom Tageskurs  wäre 12,9   </a:t>
            </a:r>
            <a:r>
              <a:rPr lang="de-DE" dirty="0">
                <a:sym typeface="Wingdings" panose="05000000000000000000" pitchFamily="2" charset="2"/>
              </a:rPr>
              <a:t> </a:t>
            </a:r>
            <a:r>
              <a:rPr lang="de-DE" dirty="0"/>
              <a:t>129 – 12.9 = 116.1€  </a:t>
            </a:r>
            <a:br>
              <a:rPr lang="de-DE" dirty="0"/>
            </a:br>
            <a:r>
              <a:rPr lang="de-DE" dirty="0"/>
              <a:t>Das ist weniger als Kauf 123€ - Entscheide also „</a:t>
            </a:r>
            <a:r>
              <a:rPr lang="de-DE" dirty="0" err="1"/>
              <a:t>Stop</a:t>
            </a:r>
            <a:r>
              <a:rPr lang="de-DE" dirty="0"/>
              <a:t> Loss“ Grenze ? Ich würde knapp über Einkauf bleiben</a:t>
            </a:r>
            <a:br>
              <a:rPr lang="de-DE" dirty="0"/>
            </a:br>
            <a:r>
              <a:rPr lang="de-DE" dirty="0"/>
              <a:t>Ich setze auf 124€. Das ist aber sehr knapp und kann einen unvorteilhaften Verkauf auslösen!</a:t>
            </a:r>
          </a:p>
        </p:txBody>
      </p:sp>
      <p:pic>
        <p:nvPicPr>
          <p:cNvPr id="3" name="Grafik 2">
            <a:extLst>
              <a:ext uri="{FF2B5EF4-FFF2-40B4-BE49-F238E27FC236}">
                <a16:creationId xmlns:a16="http://schemas.microsoft.com/office/drawing/2014/main" id="{0561A3A9-80F2-4007-9829-9B63D36E1AA6}"/>
              </a:ext>
            </a:extLst>
          </p:cNvPr>
          <p:cNvPicPr>
            <a:picLocks noChangeAspect="1"/>
          </p:cNvPicPr>
          <p:nvPr/>
        </p:nvPicPr>
        <p:blipFill>
          <a:blip r:embed="rId2"/>
          <a:stretch>
            <a:fillRect/>
          </a:stretch>
        </p:blipFill>
        <p:spPr>
          <a:xfrm>
            <a:off x="1023025" y="5326373"/>
            <a:ext cx="9192908" cy="1162212"/>
          </a:xfrm>
          <a:prstGeom prst="rect">
            <a:avLst/>
          </a:prstGeom>
        </p:spPr>
      </p:pic>
      <p:sp>
        <p:nvSpPr>
          <p:cNvPr id="4" name="Pfeil: nach unten 3">
            <a:extLst>
              <a:ext uri="{FF2B5EF4-FFF2-40B4-BE49-F238E27FC236}">
                <a16:creationId xmlns:a16="http://schemas.microsoft.com/office/drawing/2014/main" id="{7F77B9A4-43AD-43AC-BF00-9DB97C982B88}"/>
              </a:ext>
            </a:extLst>
          </p:cNvPr>
          <p:cNvSpPr/>
          <p:nvPr/>
        </p:nvSpPr>
        <p:spPr>
          <a:xfrm>
            <a:off x="6877455" y="5170729"/>
            <a:ext cx="223736" cy="354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unten 4">
            <a:extLst>
              <a:ext uri="{FF2B5EF4-FFF2-40B4-BE49-F238E27FC236}">
                <a16:creationId xmlns:a16="http://schemas.microsoft.com/office/drawing/2014/main" id="{EC89AE45-5430-408B-A0B1-8A7B63D6C2A3}"/>
              </a:ext>
            </a:extLst>
          </p:cNvPr>
          <p:cNvSpPr/>
          <p:nvPr/>
        </p:nvSpPr>
        <p:spPr>
          <a:xfrm>
            <a:off x="4889771" y="5205826"/>
            <a:ext cx="223736" cy="354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735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EC77D78-E69D-4849-A8E9-4F897122CB84}"/>
              </a:ext>
            </a:extLst>
          </p:cNvPr>
          <p:cNvPicPr>
            <a:picLocks noChangeAspect="1"/>
          </p:cNvPicPr>
          <p:nvPr/>
        </p:nvPicPr>
        <p:blipFill>
          <a:blip r:embed="rId2"/>
          <a:stretch>
            <a:fillRect/>
          </a:stretch>
        </p:blipFill>
        <p:spPr>
          <a:xfrm>
            <a:off x="1920006" y="1329943"/>
            <a:ext cx="6411220" cy="3600953"/>
          </a:xfrm>
          <a:prstGeom prst="rect">
            <a:avLst/>
          </a:prstGeom>
        </p:spPr>
      </p:pic>
    </p:spTree>
    <p:extLst>
      <p:ext uri="{BB962C8B-B14F-4D97-AF65-F5344CB8AC3E}">
        <p14:creationId xmlns:p14="http://schemas.microsoft.com/office/powerpoint/2010/main" val="185019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BD6ADBA-CABC-D9EE-9AAC-6C9E16F14BF2}"/>
              </a:ext>
            </a:extLst>
          </p:cNvPr>
          <p:cNvSpPr txBox="1"/>
          <p:nvPr/>
        </p:nvSpPr>
        <p:spPr>
          <a:xfrm>
            <a:off x="695325" y="491840"/>
            <a:ext cx="3428464" cy="1231106"/>
          </a:xfrm>
          <a:prstGeom prst="rect">
            <a:avLst/>
          </a:prstGeom>
          <a:noFill/>
        </p:spPr>
        <p:txBody>
          <a:bodyPr wrap="square" rtlCol="0">
            <a:spAutoFit/>
          </a:bodyPr>
          <a:lstStyle/>
          <a:p>
            <a:r>
              <a:rPr lang="de-DE" sz="2000" b="1" dirty="0"/>
              <a:t>Kaufen:</a:t>
            </a:r>
          </a:p>
          <a:p>
            <a:r>
              <a:rPr lang="de-DE" dirty="0"/>
              <a:t>1: Geld in Verrechnungskonto transferieren</a:t>
            </a:r>
          </a:p>
          <a:p>
            <a:endParaRPr lang="de-DE" dirty="0"/>
          </a:p>
        </p:txBody>
      </p:sp>
      <p:pic>
        <p:nvPicPr>
          <p:cNvPr id="4" name="Grafik 3">
            <a:extLst>
              <a:ext uri="{FF2B5EF4-FFF2-40B4-BE49-F238E27FC236}">
                <a16:creationId xmlns:a16="http://schemas.microsoft.com/office/drawing/2014/main" id="{5C360508-A530-1732-6EFD-6F45682A2C09}"/>
              </a:ext>
            </a:extLst>
          </p:cNvPr>
          <p:cNvPicPr>
            <a:picLocks noChangeAspect="1"/>
          </p:cNvPicPr>
          <p:nvPr/>
        </p:nvPicPr>
        <p:blipFill>
          <a:blip r:embed="rId2"/>
          <a:stretch>
            <a:fillRect/>
          </a:stretch>
        </p:blipFill>
        <p:spPr>
          <a:xfrm>
            <a:off x="695325" y="1342430"/>
            <a:ext cx="990738" cy="1019317"/>
          </a:xfrm>
          <a:prstGeom prst="rect">
            <a:avLst/>
          </a:prstGeom>
        </p:spPr>
      </p:pic>
      <p:pic>
        <p:nvPicPr>
          <p:cNvPr id="6" name="Grafik 5">
            <a:extLst>
              <a:ext uri="{FF2B5EF4-FFF2-40B4-BE49-F238E27FC236}">
                <a16:creationId xmlns:a16="http://schemas.microsoft.com/office/drawing/2014/main" id="{7B3521C3-C1EF-0385-E5B3-BAD1A63B17A9}"/>
              </a:ext>
            </a:extLst>
          </p:cNvPr>
          <p:cNvPicPr>
            <a:picLocks noChangeAspect="1"/>
          </p:cNvPicPr>
          <p:nvPr/>
        </p:nvPicPr>
        <p:blipFill>
          <a:blip r:embed="rId3"/>
          <a:stretch>
            <a:fillRect/>
          </a:stretch>
        </p:blipFill>
        <p:spPr>
          <a:xfrm>
            <a:off x="2095421" y="1385298"/>
            <a:ext cx="1124107" cy="933580"/>
          </a:xfrm>
          <a:prstGeom prst="rect">
            <a:avLst/>
          </a:prstGeom>
        </p:spPr>
      </p:pic>
      <p:pic>
        <p:nvPicPr>
          <p:cNvPr id="8" name="Grafik 7">
            <a:extLst>
              <a:ext uri="{FF2B5EF4-FFF2-40B4-BE49-F238E27FC236}">
                <a16:creationId xmlns:a16="http://schemas.microsoft.com/office/drawing/2014/main" id="{9A9DE051-9820-53EB-EF3B-4C694CEFDBA9}"/>
              </a:ext>
            </a:extLst>
          </p:cNvPr>
          <p:cNvPicPr>
            <a:picLocks noChangeAspect="1"/>
          </p:cNvPicPr>
          <p:nvPr/>
        </p:nvPicPr>
        <p:blipFill>
          <a:blip r:embed="rId4"/>
          <a:stretch>
            <a:fillRect/>
          </a:stretch>
        </p:blipFill>
        <p:spPr>
          <a:xfrm>
            <a:off x="4123789" y="761581"/>
            <a:ext cx="7678222" cy="6001588"/>
          </a:xfrm>
          <a:prstGeom prst="rect">
            <a:avLst/>
          </a:prstGeom>
        </p:spPr>
      </p:pic>
      <p:sp>
        <p:nvSpPr>
          <p:cNvPr id="9" name="Pfeil: nach links 8">
            <a:extLst>
              <a:ext uri="{FF2B5EF4-FFF2-40B4-BE49-F238E27FC236}">
                <a16:creationId xmlns:a16="http://schemas.microsoft.com/office/drawing/2014/main" id="{2E9CACFC-9086-7373-BD36-E1DB5844AA74}"/>
              </a:ext>
            </a:extLst>
          </p:cNvPr>
          <p:cNvSpPr/>
          <p:nvPr/>
        </p:nvSpPr>
        <p:spPr>
          <a:xfrm>
            <a:off x="3243391" y="1469119"/>
            <a:ext cx="770989" cy="37129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a:extLst>
              <a:ext uri="{FF2B5EF4-FFF2-40B4-BE49-F238E27FC236}">
                <a16:creationId xmlns:a16="http://schemas.microsoft.com/office/drawing/2014/main" id="{DB061170-1A90-B602-2883-35091C3BC475}"/>
              </a:ext>
            </a:extLst>
          </p:cNvPr>
          <p:cNvSpPr/>
          <p:nvPr/>
        </p:nvSpPr>
        <p:spPr>
          <a:xfrm>
            <a:off x="7791450" y="4076700"/>
            <a:ext cx="228600" cy="6000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54EF7F1F-C36B-897F-7543-21D0D8DAB159}"/>
              </a:ext>
            </a:extLst>
          </p:cNvPr>
          <p:cNvPicPr>
            <a:picLocks noChangeAspect="1"/>
          </p:cNvPicPr>
          <p:nvPr/>
        </p:nvPicPr>
        <p:blipFill>
          <a:blip r:embed="rId5"/>
          <a:stretch>
            <a:fillRect/>
          </a:stretch>
        </p:blipFill>
        <p:spPr>
          <a:xfrm>
            <a:off x="1061497" y="5814149"/>
            <a:ext cx="1952898" cy="400106"/>
          </a:xfrm>
          <a:prstGeom prst="rect">
            <a:avLst/>
          </a:prstGeom>
        </p:spPr>
      </p:pic>
      <p:sp>
        <p:nvSpPr>
          <p:cNvPr id="15" name="Textfeld 14">
            <a:extLst>
              <a:ext uri="{FF2B5EF4-FFF2-40B4-BE49-F238E27FC236}">
                <a16:creationId xmlns:a16="http://schemas.microsoft.com/office/drawing/2014/main" id="{DDFDF421-FB66-281D-BFBD-E4B43523F93B}"/>
              </a:ext>
            </a:extLst>
          </p:cNvPr>
          <p:cNvSpPr txBox="1"/>
          <p:nvPr/>
        </p:nvSpPr>
        <p:spPr>
          <a:xfrm>
            <a:off x="762000" y="2733675"/>
            <a:ext cx="1143000" cy="1200329"/>
          </a:xfrm>
          <a:prstGeom prst="rect">
            <a:avLst/>
          </a:prstGeom>
          <a:noFill/>
        </p:spPr>
        <p:txBody>
          <a:bodyPr wrap="square" rtlCol="0">
            <a:spAutoFit/>
          </a:bodyPr>
          <a:lstStyle/>
          <a:p>
            <a:r>
              <a:rPr lang="de-DE" dirty="0"/>
              <a:t>Stück oder Betrag an geben, </a:t>
            </a:r>
          </a:p>
        </p:txBody>
      </p:sp>
      <p:sp>
        <p:nvSpPr>
          <p:cNvPr id="16" name="Textfeld 15">
            <a:extLst>
              <a:ext uri="{FF2B5EF4-FFF2-40B4-BE49-F238E27FC236}">
                <a16:creationId xmlns:a16="http://schemas.microsoft.com/office/drawing/2014/main" id="{2597030E-7DEE-A1EE-2C0E-F22E326A8090}"/>
              </a:ext>
            </a:extLst>
          </p:cNvPr>
          <p:cNvSpPr txBox="1"/>
          <p:nvPr/>
        </p:nvSpPr>
        <p:spPr>
          <a:xfrm>
            <a:off x="866657" y="3996281"/>
            <a:ext cx="2457528" cy="1754326"/>
          </a:xfrm>
          <a:prstGeom prst="rect">
            <a:avLst/>
          </a:prstGeom>
          <a:noFill/>
        </p:spPr>
        <p:txBody>
          <a:bodyPr wrap="square" rtlCol="0">
            <a:spAutoFit/>
          </a:bodyPr>
          <a:lstStyle/>
          <a:p>
            <a:r>
              <a:rPr lang="de-DE" dirty="0" err="1"/>
              <a:t>Limithandel</a:t>
            </a:r>
            <a:r>
              <a:rPr lang="de-DE" dirty="0"/>
              <a:t>, Market, </a:t>
            </a:r>
            <a:r>
              <a:rPr lang="de-DE" dirty="0" err="1"/>
              <a:t>Handelplatz</a:t>
            </a:r>
            <a:r>
              <a:rPr lang="de-DE" dirty="0"/>
              <a:t> bestätigen oder wählen</a:t>
            </a:r>
          </a:p>
          <a:p>
            <a:r>
              <a:rPr lang="de-DE" dirty="0"/>
              <a:t>Hier ohne Limit. </a:t>
            </a:r>
            <a:br>
              <a:rPr lang="de-DE" dirty="0"/>
            </a:br>
            <a:r>
              <a:rPr lang="de-DE" dirty="0"/>
              <a:t>Kurse aktualisieren, dann</a:t>
            </a:r>
          </a:p>
        </p:txBody>
      </p:sp>
    </p:spTree>
    <p:extLst>
      <p:ext uri="{BB962C8B-B14F-4D97-AF65-F5344CB8AC3E}">
        <p14:creationId xmlns:p14="http://schemas.microsoft.com/office/powerpoint/2010/main" val="49091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AC63FD1-D846-4131-89B1-CE23DD0EC4ED}"/>
              </a:ext>
            </a:extLst>
          </p:cNvPr>
          <p:cNvSpPr/>
          <p:nvPr/>
        </p:nvSpPr>
        <p:spPr>
          <a:xfrm>
            <a:off x="1052824" y="612872"/>
            <a:ext cx="10328538" cy="1200329"/>
          </a:xfrm>
          <a:prstGeom prst="rect">
            <a:avLst/>
          </a:prstGeom>
        </p:spPr>
        <p:txBody>
          <a:bodyPr wrap="square">
            <a:spAutoFit/>
          </a:bodyPr>
          <a:lstStyle/>
          <a:p>
            <a:r>
              <a:rPr lang="de-DE" dirty="0">
                <a:hlinkClick r:id="rId2"/>
              </a:rPr>
              <a:t>https://www.consorsbank.de/</a:t>
            </a:r>
            <a:endParaRPr lang="de-DE" dirty="0"/>
          </a:p>
          <a:p>
            <a:r>
              <a:rPr lang="de-DE" dirty="0">
                <a:hlinkClick r:id="rId3"/>
              </a:rPr>
              <a:t>https://www.finanzen.net/</a:t>
            </a:r>
            <a:r>
              <a:rPr lang="de-DE" dirty="0"/>
              <a:t>		</a:t>
            </a:r>
            <a:r>
              <a:rPr lang="de-DE" dirty="0">
                <a:hlinkClick r:id="rId4"/>
              </a:rPr>
              <a:t>https://mein.finanzen-zero.net/</a:t>
            </a:r>
            <a:endParaRPr lang="de-DE" dirty="0"/>
          </a:p>
          <a:p>
            <a:r>
              <a:rPr lang="de-DE" dirty="0">
                <a:hlinkClick r:id="rId5"/>
              </a:rPr>
              <a:t>https://www.finanznachrichten.de/</a:t>
            </a:r>
          </a:p>
          <a:p>
            <a:r>
              <a:rPr lang="de-DE" dirty="0">
                <a:hlinkClick r:id="rId5"/>
              </a:rPr>
              <a:t>https://www.finanznachrichten.de </a:t>
            </a:r>
            <a:r>
              <a:rPr lang="de-DE" dirty="0">
                <a:hlinkClick r:id="rId5"/>
              </a:rPr>
              <a:t>/nachrichten-aktien/nvidia-corporation.htm</a:t>
            </a:r>
            <a:endParaRPr lang="de-DE" dirty="0"/>
          </a:p>
        </p:txBody>
      </p:sp>
      <p:sp>
        <p:nvSpPr>
          <p:cNvPr id="3" name="Textfeld 2">
            <a:extLst>
              <a:ext uri="{FF2B5EF4-FFF2-40B4-BE49-F238E27FC236}">
                <a16:creationId xmlns:a16="http://schemas.microsoft.com/office/drawing/2014/main" id="{AB98F51E-D1ED-0338-4F58-1EF06E6FA12A}"/>
              </a:ext>
            </a:extLst>
          </p:cNvPr>
          <p:cNvSpPr txBox="1"/>
          <p:nvPr/>
        </p:nvSpPr>
        <p:spPr>
          <a:xfrm>
            <a:off x="273075" y="243540"/>
            <a:ext cx="3234813" cy="369332"/>
          </a:xfrm>
          <a:prstGeom prst="rect">
            <a:avLst/>
          </a:prstGeom>
          <a:noFill/>
        </p:spPr>
        <p:txBody>
          <a:bodyPr wrap="square" rtlCol="0">
            <a:spAutoFit/>
          </a:bodyPr>
          <a:lstStyle/>
          <a:p>
            <a:r>
              <a:rPr lang="de-DE" dirty="0"/>
              <a:t>Wichtige Adressen:</a:t>
            </a:r>
          </a:p>
        </p:txBody>
      </p:sp>
      <p:pic>
        <p:nvPicPr>
          <p:cNvPr id="4" name="Grafik 3">
            <a:extLst>
              <a:ext uri="{FF2B5EF4-FFF2-40B4-BE49-F238E27FC236}">
                <a16:creationId xmlns:a16="http://schemas.microsoft.com/office/drawing/2014/main" id="{9FE63164-DE81-FB68-A079-5BAC5C48ECD3}"/>
              </a:ext>
            </a:extLst>
          </p:cNvPr>
          <p:cNvPicPr>
            <a:picLocks noChangeAspect="1"/>
          </p:cNvPicPr>
          <p:nvPr/>
        </p:nvPicPr>
        <p:blipFill>
          <a:blip r:embed="rId6"/>
          <a:stretch>
            <a:fillRect/>
          </a:stretch>
        </p:blipFill>
        <p:spPr>
          <a:xfrm>
            <a:off x="1742947" y="3429000"/>
            <a:ext cx="8430802" cy="3000794"/>
          </a:xfrm>
          <a:prstGeom prst="rect">
            <a:avLst/>
          </a:prstGeom>
        </p:spPr>
      </p:pic>
      <p:sp>
        <p:nvSpPr>
          <p:cNvPr id="6" name="Textfeld 5">
            <a:extLst>
              <a:ext uri="{FF2B5EF4-FFF2-40B4-BE49-F238E27FC236}">
                <a16:creationId xmlns:a16="http://schemas.microsoft.com/office/drawing/2014/main" id="{B4633F24-8BE8-738F-DCAB-106DF69A8D47}"/>
              </a:ext>
            </a:extLst>
          </p:cNvPr>
          <p:cNvSpPr txBox="1"/>
          <p:nvPr/>
        </p:nvSpPr>
        <p:spPr>
          <a:xfrm>
            <a:off x="818715" y="3991897"/>
            <a:ext cx="924232" cy="369332"/>
          </a:xfrm>
          <a:prstGeom prst="rect">
            <a:avLst/>
          </a:prstGeom>
          <a:noFill/>
        </p:spPr>
        <p:txBody>
          <a:bodyPr wrap="square" rtlCol="0">
            <a:spAutoFit/>
          </a:bodyPr>
          <a:lstStyle/>
          <a:p>
            <a:r>
              <a:rPr lang="de-DE" dirty="0" err="1"/>
              <a:t>Bsp</a:t>
            </a:r>
            <a:r>
              <a:rPr lang="de-DE" dirty="0"/>
              <a:t>:</a:t>
            </a:r>
          </a:p>
        </p:txBody>
      </p:sp>
    </p:spTree>
    <p:extLst>
      <p:ext uri="{BB962C8B-B14F-4D97-AF65-F5344CB8AC3E}">
        <p14:creationId xmlns:p14="http://schemas.microsoft.com/office/powerpoint/2010/main" val="851794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F2AD019-40CC-9C5D-228E-536D16B22664}"/>
              </a:ext>
            </a:extLst>
          </p:cNvPr>
          <p:cNvPicPr>
            <a:picLocks noChangeAspect="1"/>
          </p:cNvPicPr>
          <p:nvPr/>
        </p:nvPicPr>
        <p:blipFill>
          <a:blip r:embed="rId2"/>
          <a:stretch>
            <a:fillRect/>
          </a:stretch>
        </p:blipFill>
        <p:spPr>
          <a:xfrm>
            <a:off x="3466865" y="670700"/>
            <a:ext cx="7297168" cy="5820587"/>
          </a:xfrm>
          <a:prstGeom prst="rect">
            <a:avLst/>
          </a:prstGeom>
        </p:spPr>
      </p:pic>
      <p:sp>
        <p:nvSpPr>
          <p:cNvPr id="5" name="Pfeil: nach rechts 4">
            <a:extLst>
              <a:ext uri="{FF2B5EF4-FFF2-40B4-BE49-F238E27FC236}">
                <a16:creationId xmlns:a16="http://schemas.microsoft.com/office/drawing/2014/main" id="{3C3223AC-5E72-CD1B-AC33-76D8C5907C39}"/>
              </a:ext>
            </a:extLst>
          </p:cNvPr>
          <p:cNvSpPr/>
          <p:nvPr/>
        </p:nvSpPr>
        <p:spPr>
          <a:xfrm>
            <a:off x="3695698" y="6077762"/>
            <a:ext cx="1152525" cy="2190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links 5">
            <a:extLst>
              <a:ext uri="{FF2B5EF4-FFF2-40B4-BE49-F238E27FC236}">
                <a16:creationId xmlns:a16="http://schemas.microsoft.com/office/drawing/2014/main" id="{1608A954-2F29-E869-FFD4-C1F472622CC7}"/>
              </a:ext>
            </a:extLst>
          </p:cNvPr>
          <p:cNvSpPr/>
          <p:nvPr/>
        </p:nvSpPr>
        <p:spPr>
          <a:xfrm>
            <a:off x="7543800" y="3752850"/>
            <a:ext cx="1657350" cy="18097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id="{10930D85-7880-98BF-6E44-333019D08869}"/>
              </a:ext>
            </a:extLst>
          </p:cNvPr>
          <p:cNvSpPr/>
          <p:nvPr/>
        </p:nvSpPr>
        <p:spPr>
          <a:xfrm>
            <a:off x="4662310" y="5216911"/>
            <a:ext cx="847725" cy="2190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Pfeil: nach rechts 3">
            <a:extLst>
              <a:ext uri="{FF2B5EF4-FFF2-40B4-BE49-F238E27FC236}">
                <a16:creationId xmlns:a16="http://schemas.microsoft.com/office/drawing/2014/main" id="{C0B49988-8690-C035-41A7-36FF1F17F27D}"/>
              </a:ext>
            </a:extLst>
          </p:cNvPr>
          <p:cNvSpPr/>
          <p:nvPr/>
        </p:nvSpPr>
        <p:spPr>
          <a:xfrm>
            <a:off x="2857202" y="4721611"/>
            <a:ext cx="1152525" cy="495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E2F6A8B0-3CA5-C02C-5BD5-D02FEC730D81}"/>
              </a:ext>
            </a:extLst>
          </p:cNvPr>
          <p:cNvSpPr txBox="1"/>
          <p:nvPr/>
        </p:nvSpPr>
        <p:spPr>
          <a:xfrm>
            <a:off x="8372475" y="5305425"/>
            <a:ext cx="1238250" cy="1200329"/>
          </a:xfrm>
          <a:prstGeom prst="rect">
            <a:avLst/>
          </a:prstGeom>
          <a:noFill/>
        </p:spPr>
        <p:txBody>
          <a:bodyPr wrap="square" rtlCol="0">
            <a:spAutoFit/>
          </a:bodyPr>
          <a:lstStyle/>
          <a:p>
            <a:r>
              <a:rPr lang="de-DE" dirty="0"/>
              <a:t>176,5 Kurs also kleiner 5..15%</a:t>
            </a:r>
          </a:p>
        </p:txBody>
      </p:sp>
      <p:sp>
        <p:nvSpPr>
          <p:cNvPr id="2" name="Textfeld 1">
            <a:extLst>
              <a:ext uri="{FF2B5EF4-FFF2-40B4-BE49-F238E27FC236}">
                <a16:creationId xmlns:a16="http://schemas.microsoft.com/office/drawing/2014/main" id="{27B6D0E3-A45A-F637-F5EF-A6B0086FD66C}"/>
              </a:ext>
            </a:extLst>
          </p:cNvPr>
          <p:cNvSpPr txBox="1"/>
          <p:nvPr/>
        </p:nvSpPr>
        <p:spPr>
          <a:xfrm>
            <a:off x="619125" y="857250"/>
            <a:ext cx="2019300" cy="4339650"/>
          </a:xfrm>
          <a:prstGeom prst="rect">
            <a:avLst/>
          </a:prstGeom>
          <a:noFill/>
        </p:spPr>
        <p:txBody>
          <a:bodyPr wrap="square" rtlCol="0">
            <a:spAutoFit/>
          </a:bodyPr>
          <a:lstStyle/>
          <a:p>
            <a:r>
              <a:rPr lang="de-DE" sz="2400" b="1" dirty="0"/>
              <a:t>VERKAUF</a:t>
            </a:r>
          </a:p>
          <a:p>
            <a:endParaRPr lang="de-DE" dirty="0"/>
          </a:p>
          <a:p>
            <a:r>
              <a:rPr lang="de-DE" dirty="0"/>
              <a:t>Entweder direkt oder als </a:t>
            </a:r>
            <a:r>
              <a:rPr lang="de-DE" dirty="0" err="1"/>
              <a:t>Verkaufsopotion</a:t>
            </a:r>
            <a:br>
              <a:rPr lang="de-DE" dirty="0"/>
            </a:br>
            <a:r>
              <a:rPr lang="de-DE" dirty="0"/>
              <a:t>STOP LOS</a:t>
            </a:r>
            <a:br>
              <a:rPr lang="de-DE" dirty="0"/>
            </a:br>
            <a:r>
              <a:rPr lang="de-DE" dirty="0"/>
              <a:t>( Direkt nach Kauf )</a:t>
            </a:r>
            <a:br>
              <a:rPr lang="de-DE" dirty="0"/>
            </a:br>
            <a:r>
              <a:rPr lang="de-DE" dirty="0"/>
              <a:t>um eine Sicherung bei Kursverfall nach unten einzubauen.</a:t>
            </a:r>
            <a:br>
              <a:rPr lang="de-DE" dirty="0"/>
            </a:br>
            <a:endParaRPr lang="de-DE" dirty="0"/>
          </a:p>
          <a:p>
            <a:r>
              <a:rPr lang="de-DE" dirty="0"/>
              <a:t>Achtung :</a:t>
            </a:r>
            <a:br>
              <a:rPr lang="de-DE" dirty="0"/>
            </a:br>
            <a:r>
              <a:rPr lang="de-DE" dirty="0"/>
              <a:t>Mit </a:t>
            </a:r>
            <a:r>
              <a:rPr lang="de-DE" dirty="0" err="1"/>
              <a:t>Stop</a:t>
            </a:r>
            <a:r>
              <a:rPr lang="de-DE" dirty="0"/>
              <a:t> Los höhere Gebühren</a:t>
            </a:r>
            <a:br>
              <a:rPr lang="de-DE" dirty="0"/>
            </a:br>
            <a:endParaRPr lang="de-DE" dirty="0"/>
          </a:p>
        </p:txBody>
      </p:sp>
    </p:spTree>
    <p:extLst>
      <p:ext uri="{BB962C8B-B14F-4D97-AF65-F5344CB8AC3E}">
        <p14:creationId xmlns:p14="http://schemas.microsoft.com/office/powerpoint/2010/main" val="132598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6621505-F8DF-735E-ECA1-10454A8F03F6}"/>
              </a:ext>
            </a:extLst>
          </p:cNvPr>
          <p:cNvPicPr>
            <a:picLocks noChangeAspect="1"/>
          </p:cNvPicPr>
          <p:nvPr/>
        </p:nvPicPr>
        <p:blipFill>
          <a:blip r:embed="rId2"/>
          <a:stretch>
            <a:fillRect/>
          </a:stretch>
        </p:blipFill>
        <p:spPr>
          <a:xfrm>
            <a:off x="2342444" y="9525"/>
            <a:ext cx="7507111" cy="6858000"/>
          </a:xfrm>
          <a:prstGeom prst="rect">
            <a:avLst/>
          </a:prstGeom>
        </p:spPr>
      </p:pic>
      <p:sp>
        <p:nvSpPr>
          <p:cNvPr id="2" name="Textfeld 1">
            <a:extLst>
              <a:ext uri="{FF2B5EF4-FFF2-40B4-BE49-F238E27FC236}">
                <a16:creationId xmlns:a16="http://schemas.microsoft.com/office/drawing/2014/main" id="{288CC614-4798-2B99-4AE6-4701488D9E2E}"/>
              </a:ext>
            </a:extLst>
          </p:cNvPr>
          <p:cNvSpPr txBox="1"/>
          <p:nvPr/>
        </p:nvSpPr>
        <p:spPr>
          <a:xfrm>
            <a:off x="695325" y="1323975"/>
            <a:ext cx="1552575" cy="369332"/>
          </a:xfrm>
          <a:prstGeom prst="rect">
            <a:avLst/>
          </a:prstGeom>
          <a:noFill/>
        </p:spPr>
        <p:txBody>
          <a:bodyPr wrap="square" rtlCol="0">
            <a:spAutoFit/>
          </a:bodyPr>
          <a:lstStyle/>
          <a:p>
            <a:r>
              <a:rPr lang="de-DE" dirty="0"/>
              <a:t>Verkauf</a:t>
            </a:r>
          </a:p>
        </p:txBody>
      </p:sp>
      <p:cxnSp>
        <p:nvCxnSpPr>
          <p:cNvPr id="6" name="Gerader Verbinder 5">
            <a:extLst>
              <a:ext uri="{FF2B5EF4-FFF2-40B4-BE49-F238E27FC236}">
                <a16:creationId xmlns:a16="http://schemas.microsoft.com/office/drawing/2014/main" id="{6EFB9D45-DD67-A48D-9AFB-C6745998822F}"/>
              </a:ext>
            </a:extLst>
          </p:cNvPr>
          <p:cNvCxnSpPr>
            <a:cxnSpLocks/>
          </p:cNvCxnSpPr>
          <p:nvPr/>
        </p:nvCxnSpPr>
        <p:spPr>
          <a:xfrm>
            <a:off x="3981450" y="5057775"/>
            <a:ext cx="504825" cy="542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DC4EB4BB-6C8F-0718-BFEB-1A6805DE8ABE}"/>
              </a:ext>
            </a:extLst>
          </p:cNvPr>
          <p:cNvCxnSpPr/>
          <p:nvPr/>
        </p:nvCxnSpPr>
        <p:spPr>
          <a:xfrm flipV="1">
            <a:off x="4095750" y="5143500"/>
            <a:ext cx="257175" cy="44767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4F3CB429-6BBA-C194-AF72-93AF2A8DC08C}"/>
              </a:ext>
            </a:extLst>
          </p:cNvPr>
          <p:cNvSpPr txBox="1"/>
          <p:nvPr/>
        </p:nvSpPr>
        <p:spPr>
          <a:xfrm>
            <a:off x="7343775" y="4867572"/>
            <a:ext cx="2372430" cy="923330"/>
          </a:xfrm>
          <a:prstGeom prst="rect">
            <a:avLst/>
          </a:prstGeom>
          <a:noFill/>
        </p:spPr>
        <p:txBody>
          <a:bodyPr wrap="square" rtlCol="0">
            <a:spAutoFit/>
          </a:bodyPr>
          <a:lstStyle/>
          <a:p>
            <a:r>
              <a:rPr lang="de-DE" dirty="0"/>
              <a:t>Direkt Verkaufen = MARKET ohne jede weitere Option</a:t>
            </a:r>
          </a:p>
        </p:txBody>
      </p:sp>
      <p:cxnSp>
        <p:nvCxnSpPr>
          <p:cNvPr id="12" name="Gerader Verbinder 11">
            <a:extLst>
              <a:ext uri="{FF2B5EF4-FFF2-40B4-BE49-F238E27FC236}">
                <a16:creationId xmlns:a16="http://schemas.microsoft.com/office/drawing/2014/main" id="{85D78257-4CFD-2F15-3E53-AF0F6837D8A0}"/>
              </a:ext>
            </a:extLst>
          </p:cNvPr>
          <p:cNvCxnSpPr/>
          <p:nvPr/>
        </p:nvCxnSpPr>
        <p:spPr>
          <a:xfrm>
            <a:off x="5829300" y="5524500"/>
            <a:ext cx="752475" cy="523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0C2A41B0-ACF4-6C20-1D1B-47EC79B78F23}"/>
              </a:ext>
            </a:extLst>
          </p:cNvPr>
          <p:cNvCxnSpPr/>
          <p:nvPr/>
        </p:nvCxnSpPr>
        <p:spPr>
          <a:xfrm flipV="1">
            <a:off x="5829300" y="5591175"/>
            <a:ext cx="619125" cy="457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04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6C90213-E3A8-CD62-C5BC-8E5533452916}"/>
              </a:ext>
            </a:extLst>
          </p:cNvPr>
          <p:cNvPicPr>
            <a:picLocks noChangeAspect="1"/>
          </p:cNvPicPr>
          <p:nvPr/>
        </p:nvPicPr>
        <p:blipFill>
          <a:blip r:embed="rId2"/>
          <a:stretch>
            <a:fillRect/>
          </a:stretch>
        </p:blipFill>
        <p:spPr>
          <a:xfrm>
            <a:off x="3800154" y="242443"/>
            <a:ext cx="4591691" cy="6373114"/>
          </a:xfrm>
          <a:prstGeom prst="rect">
            <a:avLst/>
          </a:prstGeom>
        </p:spPr>
      </p:pic>
      <p:sp>
        <p:nvSpPr>
          <p:cNvPr id="2" name="Textfeld 1">
            <a:extLst>
              <a:ext uri="{FF2B5EF4-FFF2-40B4-BE49-F238E27FC236}">
                <a16:creationId xmlns:a16="http://schemas.microsoft.com/office/drawing/2014/main" id="{0CBA8573-41D8-7864-F3C5-28F2973A186F}"/>
              </a:ext>
            </a:extLst>
          </p:cNvPr>
          <p:cNvSpPr txBox="1"/>
          <p:nvPr/>
        </p:nvSpPr>
        <p:spPr>
          <a:xfrm>
            <a:off x="914400" y="866775"/>
            <a:ext cx="1609725" cy="923330"/>
          </a:xfrm>
          <a:prstGeom prst="rect">
            <a:avLst/>
          </a:prstGeom>
          <a:noFill/>
        </p:spPr>
        <p:txBody>
          <a:bodyPr wrap="square" rtlCol="0">
            <a:spAutoFit/>
          </a:bodyPr>
          <a:lstStyle/>
          <a:p>
            <a:r>
              <a:rPr lang="de-DE" dirty="0"/>
              <a:t>Bestätigen</a:t>
            </a:r>
            <a:br>
              <a:rPr lang="de-DE" dirty="0"/>
            </a:br>
            <a:r>
              <a:rPr lang="de-DE" dirty="0"/>
              <a:t>Mit </a:t>
            </a:r>
            <a:r>
              <a:rPr lang="de-DE" dirty="0" err="1"/>
              <a:t>SecurePlus</a:t>
            </a:r>
            <a:r>
              <a:rPr lang="de-DE" dirty="0"/>
              <a:t> App</a:t>
            </a:r>
          </a:p>
        </p:txBody>
      </p:sp>
    </p:spTree>
    <p:extLst>
      <p:ext uri="{BB962C8B-B14F-4D97-AF65-F5344CB8AC3E}">
        <p14:creationId xmlns:p14="http://schemas.microsoft.com/office/powerpoint/2010/main" val="517065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062112D-1A31-743F-22DF-94EB8352ABA9}"/>
              </a:ext>
            </a:extLst>
          </p:cNvPr>
          <p:cNvPicPr>
            <a:picLocks noChangeAspect="1"/>
          </p:cNvPicPr>
          <p:nvPr/>
        </p:nvPicPr>
        <p:blipFill>
          <a:blip r:embed="rId2"/>
          <a:stretch>
            <a:fillRect/>
          </a:stretch>
        </p:blipFill>
        <p:spPr>
          <a:xfrm>
            <a:off x="2405451" y="0"/>
            <a:ext cx="8886047" cy="6858000"/>
          </a:xfrm>
          <a:prstGeom prst="rect">
            <a:avLst/>
          </a:prstGeom>
        </p:spPr>
      </p:pic>
      <p:sp>
        <p:nvSpPr>
          <p:cNvPr id="5" name="Textfeld 4">
            <a:extLst>
              <a:ext uri="{FF2B5EF4-FFF2-40B4-BE49-F238E27FC236}">
                <a16:creationId xmlns:a16="http://schemas.microsoft.com/office/drawing/2014/main" id="{E4FC9389-62C0-7937-A911-5907581E1B18}"/>
              </a:ext>
            </a:extLst>
          </p:cNvPr>
          <p:cNvSpPr txBox="1"/>
          <p:nvPr/>
        </p:nvSpPr>
        <p:spPr>
          <a:xfrm>
            <a:off x="457200" y="733425"/>
            <a:ext cx="1948251" cy="1477328"/>
          </a:xfrm>
          <a:prstGeom prst="rect">
            <a:avLst/>
          </a:prstGeom>
          <a:noFill/>
        </p:spPr>
        <p:txBody>
          <a:bodyPr wrap="square" rtlCol="0">
            <a:spAutoFit/>
          </a:bodyPr>
          <a:lstStyle/>
          <a:p>
            <a:r>
              <a:rPr lang="de-DE" dirty="0"/>
              <a:t>Gegenbeispiel</a:t>
            </a:r>
            <a:br>
              <a:rPr lang="de-DE" dirty="0"/>
            </a:br>
            <a:r>
              <a:rPr lang="de-DE" dirty="0"/>
              <a:t>FORD Aktie</a:t>
            </a:r>
          </a:p>
          <a:p>
            <a:r>
              <a:rPr lang="de-DE" dirty="0"/>
              <a:t>Gutes KGV</a:t>
            </a:r>
            <a:br>
              <a:rPr lang="de-DE" dirty="0"/>
            </a:br>
            <a:r>
              <a:rPr lang="de-DE" dirty="0" err="1"/>
              <a:t>Schäwchelt</a:t>
            </a:r>
            <a:r>
              <a:rPr lang="de-DE" dirty="0"/>
              <a:t> aber stark</a:t>
            </a:r>
          </a:p>
        </p:txBody>
      </p:sp>
    </p:spTree>
    <p:extLst>
      <p:ext uri="{BB962C8B-B14F-4D97-AF65-F5344CB8AC3E}">
        <p14:creationId xmlns:p14="http://schemas.microsoft.com/office/powerpoint/2010/main" val="4053981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BDF9C03-04D3-5372-97A4-7FED7D65D598}"/>
              </a:ext>
            </a:extLst>
          </p:cNvPr>
          <p:cNvPicPr>
            <a:picLocks noChangeAspect="1"/>
          </p:cNvPicPr>
          <p:nvPr/>
        </p:nvPicPr>
        <p:blipFill>
          <a:blip r:embed="rId2"/>
          <a:stretch>
            <a:fillRect/>
          </a:stretch>
        </p:blipFill>
        <p:spPr>
          <a:xfrm>
            <a:off x="2280705" y="956917"/>
            <a:ext cx="7630590" cy="4944165"/>
          </a:xfrm>
          <a:prstGeom prst="rect">
            <a:avLst/>
          </a:prstGeom>
        </p:spPr>
      </p:pic>
    </p:spTree>
    <p:extLst>
      <p:ext uri="{BB962C8B-B14F-4D97-AF65-F5344CB8AC3E}">
        <p14:creationId xmlns:p14="http://schemas.microsoft.com/office/powerpoint/2010/main" val="416744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4153D28-B695-4512-A9A1-7771FD208C80}"/>
              </a:ext>
            </a:extLst>
          </p:cNvPr>
          <p:cNvPicPr>
            <a:picLocks noChangeAspect="1"/>
          </p:cNvPicPr>
          <p:nvPr/>
        </p:nvPicPr>
        <p:blipFill>
          <a:blip r:embed="rId2"/>
          <a:stretch>
            <a:fillRect/>
          </a:stretch>
        </p:blipFill>
        <p:spPr>
          <a:xfrm>
            <a:off x="6051761" y="790575"/>
            <a:ext cx="5808648" cy="5624940"/>
          </a:xfrm>
          <a:prstGeom prst="rect">
            <a:avLst/>
          </a:prstGeom>
        </p:spPr>
      </p:pic>
      <p:pic>
        <p:nvPicPr>
          <p:cNvPr id="5" name="Grafik 4">
            <a:extLst>
              <a:ext uri="{FF2B5EF4-FFF2-40B4-BE49-F238E27FC236}">
                <a16:creationId xmlns:a16="http://schemas.microsoft.com/office/drawing/2014/main" id="{EBAF8537-14E6-E9E2-8087-2DAB1DD4FD90}"/>
              </a:ext>
            </a:extLst>
          </p:cNvPr>
          <p:cNvPicPr>
            <a:picLocks noChangeAspect="1"/>
          </p:cNvPicPr>
          <p:nvPr/>
        </p:nvPicPr>
        <p:blipFill>
          <a:blip r:embed="rId3"/>
          <a:stretch>
            <a:fillRect/>
          </a:stretch>
        </p:blipFill>
        <p:spPr>
          <a:xfrm>
            <a:off x="435542" y="857250"/>
            <a:ext cx="5616219" cy="5624940"/>
          </a:xfrm>
          <a:prstGeom prst="rect">
            <a:avLst/>
          </a:prstGeom>
        </p:spPr>
      </p:pic>
      <p:sp>
        <p:nvSpPr>
          <p:cNvPr id="6" name="Textfeld 5">
            <a:extLst>
              <a:ext uri="{FF2B5EF4-FFF2-40B4-BE49-F238E27FC236}">
                <a16:creationId xmlns:a16="http://schemas.microsoft.com/office/drawing/2014/main" id="{500B03D4-DDBE-1212-7CE1-1672363DACF0}"/>
              </a:ext>
            </a:extLst>
          </p:cNvPr>
          <p:cNvSpPr txBox="1"/>
          <p:nvPr/>
        </p:nvSpPr>
        <p:spPr>
          <a:xfrm>
            <a:off x="1171574" y="333375"/>
            <a:ext cx="3228976" cy="369332"/>
          </a:xfrm>
          <a:prstGeom prst="rect">
            <a:avLst/>
          </a:prstGeom>
          <a:noFill/>
        </p:spPr>
        <p:txBody>
          <a:bodyPr wrap="square" rtlCol="0">
            <a:spAutoFit/>
          </a:bodyPr>
          <a:lstStyle/>
          <a:p>
            <a:r>
              <a:rPr lang="de-DE" dirty="0"/>
              <a:t>Kostenausweis MIT STOP LOS</a:t>
            </a:r>
          </a:p>
        </p:txBody>
      </p:sp>
      <p:sp>
        <p:nvSpPr>
          <p:cNvPr id="7" name="Textfeld 6">
            <a:extLst>
              <a:ext uri="{FF2B5EF4-FFF2-40B4-BE49-F238E27FC236}">
                <a16:creationId xmlns:a16="http://schemas.microsoft.com/office/drawing/2014/main" id="{5048F6AB-2DE4-BD2F-597A-CD461DF14E1B}"/>
              </a:ext>
            </a:extLst>
          </p:cNvPr>
          <p:cNvSpPr txBox="1"/>
          <p:nvPr/>
        </p:nvSpPr>
        <p:spPr>
          <a:xfrm>
            <a:off x="7341597" y="452010"/>
            <a:ext cx="3228976" cy="369332"/>
          </a:xfrm>
          <a:prstGeom prst="rect">
            <a:avLst/>
          </a:prstGeom>
          <a:noFill/>
        </p:spPr>
        <p:txBody>
          <a:bodyPr wrap="square" rtlCol="0">
            <a:spAutoFit/>
          </a:bodyPr>
          <a:lstStyle/>
          <a:p>
            <a:r>
              <a:rPr lang="de-DE" dirty="0"/>
              <a:t>Kostenausweis ohne STOP LOS</a:t>
            </a:r>
          </a:p>
        </p:txBody>
      </p:sp>
    </p:spTree>
    <p:extLst>
      <p:ext uri="{BB962C8B-B14F-4D97-AF65-F5344CB8AC3E}">
        <p14:creationId xmlns:p14="http://schemas.microsoft.com/office/powerpoint/2010/main" val="6040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63BBD97-8EF3-950D-977E-C6BB69182800}"/>
              </a:ext>
            </a:extLst>
          </p:cNvPr>
          <p:cNvPicPr>
            <a:picLocks noChangeAspect="1"/>
          </p:cNvPicPr>
          <p:nvPr/>
        </p:nvPicPr>
        <p:blipFill>
          <a:blip r:embed="rId2"/>
          <a:stretch>
            <a:fillRect/>
          </a:stretch>
        </p:blipFill>
        <p:spPr>
          <a:xfrm>
            <a:off x="2056143" y="1609724"/>
            <a:ext cx="8079714" cy="5000625"/>
          </a:xfrm>
          <a:prstGeom prst="rect">
            <a:avLst/>
          </a:prstGeom>
        </p:spPr>
      </p:pic>
      <p:sp>
        <p:nvSpPr>
          <p:cNvPr id="4" name="Textfeld 3">
            <a:extLst>
              <a:ext uri="{FF2B5EF4-FFF2-40B4-BE49-F238E27FC236}">
                <a16:creationId xmlns:a16="http://schemas.microsoft.com/office/drawing/2014/main" id="{4FF3FFA4-F02E-2601-D49F-E17B45F4ECE6}"/>
              </a:ext>
            </a:extLst>
          </p:cNvPr>
          <p:cNvSpPr txBox="1"/>
          <p:nvPr/>
        </p:nvSpPr>
        <p:spPr>
          <a:xfrm>
            <a:off x="3600450" y="1045607"/>
            <a:ext cx="3981450" cy="369332"/>
          </a:xfrm>
          <a:prstGeom prst="rect">
            <a:avLst/>
          </a:prstGeom>
          <a:noFill/>
        </p:spPr>
        <p:txBody>
          <a:bodyPr wrap="square" rtlCol="0">
            <a:spAutoFit/>
          </a:bodyPr>
          <a:lstStyle/>
          <a:p>
            <a:r>
              <a:rPr lang="de-DE" dirty="0"/>
              <a:t>Kosten des STOP LOS Verkaufs</a:t>
            </a:r>
          </a:p>
        </p:txBody>
      </p:sp>
      <p:sp>
        <p:nvSpPr>
          <p:cNvPr id="5" name="Pfeil: nach links 4">
            <a:extLst>
              <a:ext uri="{FF2B5EF4-FFF2-40B4-BE49-F238E27FC236}">
                <a16:creationId xmlns:a16="http://schemas.microsoft.com/office/drawing/2014/main" id="{BC442E32-3CAD-23AD-17FE-9B9F236F1AE5}"/>
              </a:ext>
            </a:extLst>
          </p:cNvPr>
          <p:cNvSpPr/>
          <p:nvPr/>
        </p:nvSpPr>
        <p:spPr>
          <a:xfrm flipV="1">
            <a:off x="10135857" y="3733800"/>
            <a:ext cx="760743" cy="21431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D440F129-C5A0-48DB-1A85-FB385EAE6BEB}"/>
              </a:ext>
            </a:extLst>
          </p:cNvPr>
          <p:cNvSpPr txBox="1"/>
          <p:nvPr/>
        </p:nvSpPr>
        <p:spPr>
          <a:xfrm>
            <a:off x="10135858" y="3462098"/>
            <a:ext cx="941718" cy="369332"/>
          </a:xfrm>
          <a:prstGeom prst="rect">
            <a:avLst/>
          </a:prstGeom>
          <a:noFill/>
        </p:spPr>
        <p:txBody>
          <a:bodyPr wrap="square" rtlCol="0">
            <a:spAutoFit/>
          </a:bodyPr>
          <a:lstStyle/>
          <a:p>
            <a:r>
              <a:rPr lang="de-DE" dirty="0"/>
              <a:t>Coupon</a:t>
            </a:r>
          </a:p>
        </p:txBody>
      </p:sp>
      <p:sp>
        <p:nvSpPr>
          <p:cNvPr id="8" name="Textfeld 7">
            <a:extLst>
              <a:ext uri="{FF2B5EF4-FFF2-40B4-BE49-F238E27FC236}">
                <a16:creationId xmlns:a16="http://schemas.microsoft.com/office/drawing/2014/main" id="{0DB31CF3-0361-A6A5-7FC9-28882331FFE9}"/>
              </a:ext>
            </a:extLst>
          </p:cNvPr>
          <p:cNvSpPr txBox="1"/>
          <p:nvPr/>
        </p:nvSpPr>
        <p:spPr>
          <a:xfrm>
            <a:off x="10045370" y="4191238"/>
            <a:ext cx="941718" cy="369332"/>
          </a:xfrm>
          <a:prstGeom prst="rect">
            <a:avLst/>
          </a:prstGeom>
          <a:noFill/>
        </p:spPr>
        <p:txBody>
          <a:bodyPr wrap="square" rtlCol="0">
            <a:spAutoFit/>
          </a:bodyPr>
          <a:lstStyle/>
          <a:p>
            <a:r>
              <a:rPr lang="de-DE" dirty="0"/>
              <a:t>Kosten</a:t>
            </a:r>
          </a:p>
        </p:txBody>
      </p:sp>
    </p:spTree>
    <p:extLst>
      <p:ext uri="{BB962C8B-B14F-4D97-AF65-F5344CB8AC3E}">
        <p14:creationId xmlns:p14="http://schemas.microsoft.com/office/powerpoint/2010/main" val="3662671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7CEE432-0556-B715-F827-69B47FD52B77}"/>
              </a:ext>
            </a:extLst>
          </p:cNvPr>
          <p:cNvSpPr txBox="1"/>
          <p:nvPr/>
        </p:nvSpPr>
        <p:spPr>
          <a:xfrm>
            <a:off x="4434349" y="1407477"/>
            <a:ext cx="6066503" cy="5355312"/>
          </a:xfrm>
          <a:prstGeom prst="rect">
            <a:avLst/>
          </a:prstGeom>
          <a:noFill/>
        </p:spPr>
        <p:txBody>
          <a:bodyPr wrap="square">
            <a:spAutoFit/>
          </a:bodyPr>
          <a:lstStyle/>
          <a:p>
            <a:r>
              <a:rPr lang="de-DE" dirty="0"/>
              <a:t>XTR.S+P 500 SWAP 1CDL  DBX0F2    16.779,60 EU</a:t>
            </a:r>
          </a:p>
          <a:p>
            <a:r>
              <a:rPr lang="de-DE" dirty="0" err="1"/>
              <a:t>Xtrackers</a:t>
            </a:r>
            <a:r>
              <a:rPr lang="de-DE" dirty="0"/>
              <a:t> S&amp;P 500 Swap ETF 1C	   DBX0F2</a:t>
            </a:r>
          </a:p>
          <a:p>
            <a:r>
              <a:rPr lang="de-DE" dirty="0" err="1"/>
              <a:t>trackers</a:t>
            </a:r>
            <a:r>
              <a:rPr lang="de-DE" dirty="0"/>
              <a:t> S&amp;P 500 Swap ETF 1C</a:t>
            </a:r>
          </a:p>
          <a:p>
            <a:endParaRPr lang="de-DE" dirty="0"/>
          </a:p>
          <a:p>
            <a:r>
              <a:rPr lang="de-DE" dirty="0" err="1"/>
              <a:t>Xtracker</a:t>
            </a:r>
            <a:endParaRPr lang="de-DE" dirty="0"/>
          </a:p>
          <a:p>
            <a:r>
              <a:rPr lang="de-DE" dirty="0"/>
              <a:t> MSCI World UCITS ETF 1C  A1XB5U</a:t>
            </a:r>
          </a:p>
          <a:p>
            <a:endParaRPr lang="de-DE" dirty="0"/>
          </a:p>
          <a:p>
            <a:r>
              <a:rPr lang="de-DE" dirty="0"/>
              <a:t>XTR.PORTFOLIO 1C	DBX0BT 15.429,70 EUR  Kaufdatum</a:t>
            </a:r>
          </a:p>
          <a:p>
            <a:r>
              <a:rPr lang="de-DE" dirty="0"/>
              <a:t>kauf 11.12.2019</a:t>
            </a:r>
          </a:p>
          <a:p>
            <a:r>
              <a:rPr lang="de-DE" dirty="0"/>
              <a:t>105€  </a:t>
            </a:r>
            <a:r>
              <a:rPr lang="de-DE" dirty="0" err="1"/>
              <a:t>Xtrackers</a:t>
            </a:r>
            <a:r>
              <a:rPr lang="de-DE" dirty="0"/>
              <a:t> MSCI World ETF 1D Kurs - 5 Jahre  A1XB5U</a:t>
            </a:r>
          </a:p>
          <a:p>
            <a:r>
              <a:rPr lang="de-DE" dirty="0"/>
              <a:t>80€  Lyxor MSCI World (LUX) ETF    ETF110</a:t>
            </a:r>
          </a:p>
          <a:p>
            <a:r>
              <a:rPr lang="de-DE" dirty="0" err="1"/>
              <a:t>iShares</a:t>
            </a:r>
            <a:r>
              <a:rPr lang="de-DE" dirty="0"/>
              <a:t> Core MSCI World UCITS ETF</a:t>
            </a:r>
          </a:p>
          <a:p>
            <a:endParaRPr lang="de-DE" dirty="0"/>
          </a:p>
          <a:p>
            <a:r>
              <a:rPr lang="de-DE" dirty="0"/>
              <a:t>AMAZON.COM INC. DL-,01		906866</a:t>
            </a:r>
          </a:p>
          <a:p>
            <a:endParaRPr lang="de-DE" dirty="0"/>
          </a:p>
          <a:p>
            <a:r>
              <a:rPr lang="de-DE" dirty="0"/>
              <a:t>AMU.MU.AS.PTF U.ETF DIST</a:t>
            </a:r>
          </a:p>
          <a:p>
            <a:r>
              <a:rPr lang="de-DE" dirty="0"/>
              <a:t>WKN ETF701 | ETF</a:t>
            </a:r>
          </a:p>
          <a:p>
            <a:r>
              <a:rPr lang="de-DE" dirty="0"/>
              <a:t>18.11.2021   18,00  KAUF 157,176111 EUR</a:t>
            </a:r>
          </a:p>
          <a:p>
            <a:endParaRPr lang="de-DE" dirty="0"/>
          </a:p>
        </p:txBody>
      </p:sp>
      <p:sp>
        <p:nvSpPr>
          <p:cNvPr id="4" name="Textfeld 3">
            <a:extLst>
              <a:ext uri="{FF2B5EF4-FFF2-40B4-BE49-F238E27FC236}">
                <a16:creationId xmlns:a16="http://schemas.microsoft.com/office/drawing/2014/main" id="{88E2222F-EF25-EF91-1FAC-931F77AF9CCE}"/>
              </a:ext>
            </a:extLst>
          </p:cNvPr>
          <p:cNvSpPr txBox="1"/>
          <p:nvPr/>
        </p:nvSpPr>
        <p:spPr>
          <a:xfrm>
            <a:off x="2113936" y="1038145"/>
            <a:ext cx="3510116" cy="369332"/>
          </a:xfrm>
          <a:prstGeom prst="rect">
            <a:avLst/>
          </a:prstGeom>
          <a:noFill/>
        </p:spPr>
        <p:txBody>
          <a:bodyPr wrap="square" rtlCol="0">
            <a:spAutoFit/>
          </a:bodyPr>
          <a:lstStyle/>
          <a:p>
            <a:r>
              <a:rPr lang="de-DE" b="1" dirty="0"/>
              <a:t>Typischer </a:t>
            </a:r>
            <a:r>
              <a:rPr lang="de-DE" b="1" dirty="0" err="1"/>
              <a:t>recherche</a:t>
            </a:r>
            <a:r>
              <a:rPr lang="de-DE" b="1" dirty="0"/>
              <a:t> Merkzettel</a:t>
            </a:r>
          </a:p>
        </p:txBody>
      </p:sp>
    </p:spTree>
    <p:extLst>
      <p:ext uri="{BB962C8B-B14F-4D97-AF65-F5344CB8AC3E}">
        <p14:creationId xmlns:p14="http://schemas.microsoft.com/office/powerpoint/2010/main" val="1452568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7726C67-2CD8-4619-BDFE-A3EBE30649C7}"/>
              </a:ext>
            </a:extLst>
          </p:cNvPr>
          <p:cNvSpPr txBox="1"/>
          <p:nvPr/>
        </p:nvSpPr>
        <p:spPr>
          <a:xfrm>
            <a:off x="2041739" y="1854338"/>
            <a:ext cx="8462865" cy="2308324"/>
          </a:xfrm>
          <a:prstGeom prst="rect">
            <a:avLst/>
          </a:prstGeom>
          <a:noFill/>
        </p:spPr>
        <p:txBody>
          <a:bodyPr wrap="square" rtlCol="0">
            <a:spAutoFit/>
          </a:bodyPr>
          <a:lstStyle/>
          <a:p>
            <a:pPr fontAlgn="base"/>
            <a:r>
              <a:rPr lang="de-DE" dirty="0" err="1"/>
              <a:t>Xtrackers</a:t>
            </a:r>
            <a:r>
              <a:rPr lang="de-DE" dirty="0"/>
              <a:t> S&amp;P 500 Swap ETF 1C</a:t>
            </a:r>
          </a:p>
          <a:p>
            <a:pPr fontAlgn="base"/>
            <a:r>
              <a:rPr lang="de-DE" dirty="0"/>
              <a:t>Watchlist</a:t>
            </a:r>
          </a:p>
          <a:p>
            <a:pPr fontAlgn="base"/>
            <a:r>
              <a:rPr lang="de-DE" dirty="0"/>
              <a:t>WKN DBX0F2  |	ISIN LU0490618542	 	ETF</a:t>
            </a:r>
          </a:p>
          <a:p>
            <a:pPr fontAlgn="base"/>
            <a:endParaRPr lang="de-DE" dirty="0"/>
          </a:p>
          <a:p>
            <a:pPr fontAlgn="base"/>
            <a:r>
              <a:rPr lang="de-DE" dirty="0"/>
              <a:t>MSCI WORLD</a:t>
            </a:r>
          </a:p>
          <a:p>
            <a:pPr fontAlgn="base"/>
            <a:br>
              <a:rPr lang="de-DE" dirty="0"/>
            </a:br>
            <a:r>
              <a:rPr lang="de-DE" dirty="0"/>
              <a:t>Deckers Outdoor  </a:t>
            </a:r>
            <a:r>
              <a:rPr lang="de-DE" b="1" dirty="0"/>
              <a:t>894298</a:t>
            </a:r>
          </a:p>
          <a:p>
            <a:endParaRPr lang="de-DE" dirty="0"/>
          </a:p>
        </p:txBody>
      </p:sp>
      <p:pic>
        <p:nvPicPr>
          <p:cNvPr id="3" name="Grafik 2">
            <a:extLst>
              <a:ext uri="{FF2B5EF4-FFF2-40B4-BE49-F238E27FC236}">
                <a16:creationId xmlns:a16="http://schemas.microsoft.com/office/drawing/2014/main" id="{84CB6409-8386-4383-A66A-A3C57C050270}"/>
              </a:ext>
            </a:extLst>
          </p:cNvPr>
          <p:cNvPicPr>
            <a:picLocks noChangeAspect="1"/>
          </p:cNvPicPr>
          <p:nvPr/>
        </p:nvPicPr>
        <p:blipFill>
          <a:blip r:embed="rId2"/>
          <a:stretch>
            <a:fillRect/>
          </a:stretch>
        </p:blipFill>
        <p:spPr>
          <a:xfrm>
            <a:off x="3502752" y="4085626"/>
            <a:ext cx="7001852" cy="1800476"/>
          </a:xfrm>
          <a:prstGeom prst="rect">
            <a:avLst/>
          </a:prstGeom>
        </p:spPr>
      </p:pic>
      <p:sp>
        <p:nvSpPr>
          <p:cNvPr id="4" name="Textfeld 3">
            <a:extLst>
              <a:ext uri="{FF2B5EF4-FFF2-40B4-BE49-F238E27FC236}">
                <a16:creationId xmlns:a16="http://schemas.microsoft.com/office/drawing/2014/main" id="{4706E121-875C-5E2B-FDBB-522B95D6F9B2}"/>
              </a:ext>
            </a:extLst>
          </p:cNvPr>
          <p:cNvSpPr txBox="1"/>
          <p:nvPr/>
        </p:nvSpPr>
        <p:spPr>
          <a:xfrm>
            <a:off x="2438400" y="910106"/>
            <a:ext cx="4385187" cy="369332"/>
          </a:xfrm>
          <a:prstGeom prst="rect">
            <a:avLst/>
          </a:prstGeom>
          <a:noFill/>
        </p:spPr>
        <p:txBody>
          <a:bodyPr wrap="square" rtlCol="0">
            <a:spAutoFit/>
          </a:bodyPr>
          <a:lstStyle/>
          <a:p>
            <a:r>
              <a:rPr lang="de-DE" b="1" dirty="0"/>
              <a:t>Aus Recherchen werden Entscheidungen</a:t>
            </a:r>
          </a:p>
        </p:txBody>
      </p:sp>
    </p:spTree>
    <p:extLst>
      <p:ext uri="{BB962C8B-B14F-4D97-AF65-F5344CB8AC3E}">
        <p14:creationId xmlns:p14="http://schemas.microsoft.com/office/powerpoint/2010/main" val="1928850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BB19087-E90A-419E-9DBB-6FBC42B2B6AA}"/>
              </a:ext>
            </a:extLst>
          </p:cNvPr>
          <p:cNvPicPr>
            <a:picLocks noChangeAspect="1"/>
          </p:cNvPicPr>
          <p:nvPr/>
        </p:nvPicPr>
        <p:blipFill>
          <a:blip r:embed="rId2"/>
          <a:stretch>
            <a:fillRect/>
          </a:stretch>
        </p:blipFill>
        <p:spPr>
          <a:xfrm>
            <a:off x="1128019" y="1442760"/>
            <a:ext cx="9935962" cy="3972479"/>
          </a:xfrm>
          <a:prstGeom prst="rect">
            <a:avLst/>
          </a:prstGeom>
        </p:spPr>
      </p:pic>
    </p:spTree>
    <p:extLst>
      <p:ext uri="{BB962C8B-B14F-4D97-AF65-F5344CB8AC3E}">
        <p14:creationId xmlns:p14="http://schemas.microsoft.com/office/powerpoint/2010/main" val="213104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9AD2264-979D-4C25-BE06-4E289592C295}"/>
              </a:ext>
            </a:extLst>
          </p:cNvPr>
          <p:cNvSpPr txBox="1"/>
          <p:nvPr/>
        </p:nvSpPr>
        <p:spPr>
          <a:xfrm>
            <a:off x="661481" y="622571"/>
            <a:ext cx="8356060" cy="3416320"/>
          </a:xfrm>
          <a:prstGeom prst="rect">
            <a:avLst/>
          </a:prstGeom>
          <a:noFill/>
        </p:spPr>
        <p:txBody>
          <a:bodyPr wrap="square" rtlCol="0">
            <a:spAutoFit/>
          </a:bodyPr>
          <a:lstStyle/>
          <a:p>
            <a:r>
              <a:rPr lang="de-DE" dirty="0"/>
              <a:t>Sonstige Webseiten . Es gibt eine Unzahl</a:t>
            </a:r>
            <a:br>
              <a:rPr lang="de-DE" dirty="0"/>
            </a:br>
            <a:r>
              <a:rPr lang="de-DE" dirty="0">
                <a:hlinkClick r:id="rId2"/>
              </a:rPr>
              <a:t>https://extraetf.com/de/guides/countries/usa</a:t>
            </a:r>
            <a:endParaRPr lang="de-DE" dirty="0"/>
          </a:p>
          <a:p>
            <a:r>
              <a:rPr lang="de-DE" dirty="0">
                <a:hlinkClick r:id="rId3"/>
              </a:rPr>
              <a:t>https://www.msci.com/documents/10199/543ede35-09f9-4fa7-84ad-74e6750b2a42</a:t>
            </a:r>
            <a:endParaRPr lang="de-DE" dirty="0"/>
          </a:p>
          <a:p>
            <a:endParaRPr lang="de-DE" dirty="0"/>
          </a:p>
          <a:p>
            <a:r>
              <a:rPr lang="de-DE" dirty="0"/>
              <a:t>LESEN !!</a:t>
            </a:r>
          </a:p>
          <a:p>
            <a:r>
              <a:rPr lang="de-DE" dirty="0">
                <a:hlinkClick r:id="rId4"/>
              </a:rPr>
              <a:t>https://extraetf.com/de/wissen/kosten-von-etfs</a:t>
            </a:r>
            <a:br>
              <a:rPr lang="de-DE" dirty="0"/>
            </a:br>
            <a:br>
              <a:rPr lang="de-DE" dirty="0"/>
            </a:br>
            <a:r>
              <a:rPr lang="de-DE" b="1" dirty="0"/>
              <a:t>ETF-Sparpläne auf USA-ETFs</a:t>
            </a:r>
            <a:br>
              <a:rPr lang="de-DE" b="1" dirty="0"/>
            </a:br>
            <a:r>
              <a:rPr lang="de-DE" b="1" dirty="0">
                <a:hlinkClick r:id="rId5"/>
              </a:rPr>
              <a:t>https://extraetf.com/de/guides/indices/msci-usa-etfs</a:t>
            </a:r>
            <a:endParaRPr lang="de-DE" b="1" dirty="0"/>
          </a:p>
          <a:p>
            <a:endParaRPr lang="de-DE" dirty="0"/>
          </a:p>
          <a:p>
            <a:r>
              <a:rPr lang="de-DE" dirty="0">
                <a:hlinkClick r:id="rId6"/>
              </a:rPr>
              <a:t>https://www.justetf.com/de/how-to/msci-usa-etfs.html</a:t>
            </a:r>
            <a:br>
              <a:rPr lang="de-DE" dirty="0"/>
            </a:br>
            <a:endParaRPr lang="de-DE" dirty="0"/>
          </a:p>
        </p:txBody>
      </p:sp>
    </p:spTree>
    <p:extLst>
      <p:ext uri="{BB962C8B-B14F-4D97-AF65-F5344CB8AC3E}">
        <p14:creationId xmlns:p14="http://schemas.microsoft.com/office/powerpoint/2010/main" val="1357813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381CCF6-E0A5-4D5C-8CB5-D057931419B9}"/>
              </a:ext>
            </a:extLst>
          </p:cNvPr>
          <p:cNvPicPr>
            <a:picLocks noChangeAspect="1"/>
          </p:cNvPicPr>
          <p:nvPr/>
        </p:nvPicPr>
        <p:blipFill>
          <a:blip r:embed="rId2"/>
          <a:stretch>
            <a:fillRect/>
          </a:stretch>
        </p:blipFill>
        <p:spPr>
          <a:xfrm>
            <a:off x="999413" y="137653"/>
            <a:ext cx="10193173" cy="6582694"/>
          </a:xfrm>
          <a:prstGeom prst="rect">
            <a:avLst/>
          </a:prstGeom>
        </p:spPr>
      </p:pic>
    </p:spTree>
    <p:extLst>
      <p:ext uri="{BB962C8B-B14F-4D97-AF65-F5344CB8AC3E}">
        <p14:creationId xmlns:p14="http://schemas.microsoft.com/office/powerpoint/2010/main" val="558330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3D450E4-CF4E-4A2B-AD57-74FB3986AEF4}"/>
              </a:ext>
            </a:extLst>
          </p:cNvPr>
          <p:cNvPicPr>
            <a:picLocks noChangeAspect="1"/>
          </p:cNvPicPr>
          <p:nvPr/>
        </p:nvPicPr>
        <p:blipFill>
          <a:blip r:embed="rId2"/>
          <a:stretch>
            <a:fillRect/>
          </a:stretch>
        </p:blipFill>
        <p:spPr>
          <a:xfrm>
            <a:off x="1662022" y="0"/>
            <a:ext cx="8867955" cy="6858000"/>
          </a:xfrm>
          <a:prstGeom prst="rect">
            <a:avLst/>
          </a:prstGeom>
        </p:spPr>
      </p:pic>
    </p:spTree>
    <p:extLst>
      <p:ext uri="{BB962C8B-B14F-4D97-AF65-F5344CB8AC3E}">
        <p14:creationId xmlns:p14="http://schemas.microsoft.com/office/powerpoint/2010/main" val="2205152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C9C6E38-05CA-4738-B1AD-14A083C05041}"/>
              </a:ext>
            </a:extLst>
          </p:cNvPr>
          <p:cNvPicPr>
            <a:picLocks noChangeAspect="1"/>
          </p:cNvPicPr>
          <p:nvPr/>
        </p:nvPicPr>
        <p:blipFill>
          <a:blip r:embed="rId2"/>
          <a:stretch>
            <a:fillRect/>
          </a:stretch>
        </p:blipFill>
        <p:spPr>
          <a:xfrm>
            <a:off x="1342361" y="2428735"/>
            <a:ext cx="9507277" cy="2000529"/>
          </a:xfrm>
          <a:prstGeom prst="rect">
            <a:avLst/>
          </a:prstGeom>
        </p:spPr>
      </p:pic>
      <p:pic>
        <p:nvPicPr>
          <p:cNvPr id="4" name="Grafik 3">
            <a:extLst>
              <a:ext uri="{FF2B5EF4-FFF2-40B4-BE49-F238E27FC236}">
                <a16:creationId xmlns:a16="http://schemas.microsoft.com/office/drawing/2014/main" id="{2644631E-D0E3-4D73-8BB7-4080D832EF65}"/>
              </a:ext>
            </a:extLst>
          </p:cNvPr>
          <p:cNvPicPr>
            <a:picLocks noChangeAspect="1"/>
          </p:cNvPicPr>
          <p:nvPr/>
        </p:nvPicPr>
        <p:blipFill>
          <a:blip r:embed="rId3"/>
          <a:stretch>
            <a:fillRect/>
          </a:stretch>
        </p:blipFill>
        <p:spPr>
          <a:xfrm>
            <a:off x="1456677" y="4607399"/>
            <a:ext cx="9392961" cy="1095528"/>
          </a:xfrm>
          <a:prstGeom prst="rect">
            <a:avLst/>
          </a:prstGeom>
        </p:spPr>
      </p:pic>
      <p:pic>
        <p:nvPicPr>
          <p:cNvPr id="5" name="Grafik 4">
            <a:extLst>
              <a:ext uri="{FF2B5EF4-FFF2-40B4-BE49-F238E27FC236}">
                <a16:creationId xmlns:a16="http://schemas.microsoft.com/office/drawing/2014/main" id="{3CE7A40F-415D-4F8C-B6CC-88B7E406EE91}"/>
              </a:ext>
            </a:extLst>
          </p:cNvPr>
          <p:cNvPicPr>
            <a:picLocks noChangeAspect="1"/>
          </p:cNvPicPr>
          <p:nvPr/>
        </p:nvPicPr>
        <p:blipFill>
          <a:blip r:embed="rId3"/>
          <a:stretch>
            <a:fillRect/>
          </a:stretch>
        </p:blipFill>
        <p:spPr>
          <a:xfrm>
            <a:off x="1342361" y="952909"/>
            <a:ext cx="9392961" cy="1095528"/>
          </a:xfrm>
          <a:prstGeom prst="rect">
            <a:avLst/>
          </a:prstGeom>
        </p:spPr>
      </p:pic>
    </p:spTree>
    <p:extLst>
      <p:ext uri="{BB962C8B-B14F-4D97-AF65-F5344CB8AC3E}">
        <p14:creationId xmlns:p14="http://schemas.microsoft.com/office/powerpoint/2010/main" val="3751088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0A7D635-993A-40F5-A862-F0AF9CFDB8A4}"/>
              </a:ext>
            </a:extLst>
          </p:cNvPr>
          <p:cNvPicPr>
            <a:picLocks noChangeAspect="1"/>
          </p:cNvPicPr>
          <p:nvPr/>
        </p:nvPicPr>
        <p:blipFill>
          <a:blip r:embed="rId2"/>
          <a:stretch>
            <a:fillRect/>
          </a:stretch>
        </p:blipFill>
        <p:spPr>
          <a:xfrm>
            <a:off x="2904679" y="2161998"/>
            <a:ext cx="6382641" cy="2534004"/>
          </a:xfrm>
          <a:prstGeom prst="rect">
            <a:avLst/>
          </a:prstGeom>
        </p:spPr>
      </p:pic>
    </p:spTree>
    <p:extLst>
      <p:ext uri="{BB962C8B-B14F-4D97-AF65-F5344CB8AC3E}">
        <p14:creationId xmlns:p14="http://schemas.microsoft.com/office/powerpoint/2010/main" val="4015491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08A0512-A029-4D7C-A456-B016F5E38510}"/>
              </a:ext>
            </a:extLst>
          </p:cNvPr>
          <p:cNvPicPr>
            <a:picLocks noChangeAspect="1"/>
          </p:cNvPicPr>
          <p:nvPr/>
        </p:nvPicPr>
        <p:blipFill>
          <a:blip r:embed="rId2"/>
          <a:stretch>
            <a:fillRect/>
          </a:stretch>
        </p:blipFill>
        <p:spPr>
          <a:xfrm>
            <a:off x="1046977" y="1110949"/>
            <a:ext cx="9631119" cy="4791744"/>
          </a:xfrm>
          <a:prstGeom prst="rect">
            <a:avLst/>
          </a:prstGeom>
        </p:spPr>
      </p:pic>
      <p:sp>
        <p:nvSpPr>
          <p:cNvPr id="3" name="Textfeld 2">
            <a:extLst>
              <a:ext uri="{FF2B5EF4-FFF2-40B4-BE49-F238E27FC236}">
                <a16:creationId xmlns:a16="http://schemas.microsoft.com/office/drawing/2014/main" id="{A9BE8114-C6CE-492C-8330-2C7C0E23C241}"/>
              </a:ext>
            </a:extLst>
          </p:cNvPr>
          <p:cNvSpPr txBox="1"/>
          <p:nvPr/>
        </p:nvSpPr>
        <p:spPr>
          <a:xfrm flipH="1">
            <a:off x="2273353" y="466928"/>
            <a:ext cx="6007805" cy="369332"/>
          </a:xfrm>
          <a:prstGeom prst="rect">
            <a:avLst/>
          </a:prstGeom>
          <a:noFill/>
        </p:spPr>
        <p:txBody>
          <a:bodyPr wrap="square" rtlCol="0">
            <a:spAutoFit/>
          </a:bodyPr>
          <a:lstStyle/>
          <a:p>
            <a:r>
              <a:rPr lang="de-DE" dirty="0"/>
              <a:t>Schauen wir mal  WKN A1XB5U  an </a:t>
            </a:r>
          </a:p>
        </p:txBody>
      </p:sp>
    </p:spTree>
    <p:extLst>
      <p:ext uri="{BB962C8B-B14F-4D97-AF65-F5344CB8AC3E}">
        <p14:creationId xmlns:p14="http://schemas.microsoft.com/office/powerpoint/2010/main" val="120594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1CC639B-73F3-4D84-A72A-7BBE690F3F6C}"/>
              </a:ext>
            </a:extLst>
          </p:cNvPr>
          <p:cNvPicPr>
            <a:picLocks noChangeAspect="1"/>
          </p:cNvPicPr>
          <p:nvPr/>
        </p:nvPicPr>
        <p:blipFill>
          <a:blip r:embed="rId2"/>
          <a:stretch>
            <a:fillRect/>
          </a:stretch>
        </p:blipFill>
        <p:spPr>
          <a:xfrm>
            <a:off x="279418" y="734119"/>
            <a:ext cx="6496957" cy="4572638"/>
          </a:xfrm>
          <a:prstGeom prst="rect">
            <a:avLst/>
          </a:prstGeom>
        </p:spPr>
      </p:pic>
      <p:pic>
        <p:nvPicPr>
          <p:cNvPr id="3" name="Grafik 2">
            <a:extLst>
              <a:ext uri="{FF2B5EF4-FFF2-40B4-BE49-F238E27FC236}">
                <a16:creationId xmlns:a16="http://schemas.microsoft.com/office/drawing/2014/main" id="{B831029E-EEAB-49D8-A926-B260434CFD63}"/>
              </a:ext>
            </a:extLst>
          </p:cNvPr>
          <p:cNvPicPr>
            <a:picLocks noChangeAspect="1"/>
          </p:cNvPicPr>
          <p:nvPr/>
        </p:nvPicPr>
        <p:blipFill>
          <a:blip r:embed="rId3"/>
          <a:stretch>
            <a:fillRect/>
          </a:stretch>
        </p:blipFill>
        <p:spPr>
          <a:xfrm>
            <a:off x="5535216" y="2496165"/>
            <a:ext cx="6325483" cy="4239217"/>
          </a:xfrm>
          <a:prstGeom prst="rect">
            <a:avLst/>
          </a:prstGeom>
        </p:spPr>
      </p:pic>
    </p:spTree>
    <p:extLst>
      <p:ext uri="{BB962C8B-B14F-4D97-AF65-F5344CB8AC3E}">
        <p14:creationId xmlns:p14="http://schemas.microsoft.com/office/powerpoint/2010/main" val="3146893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C70DBF0-559F-4742-9F0F-2B391A77E9BE}"/>
              </a:ext>
            </a:extLst>
          </p:cNvPr>
          <p:cNvPicPr>
            <a:picLocks noChangeAspect="1"/>
          </p:cNvPicPr>
          <p:nvPr/>
        </p:nvPicPr>
        <p:blipFill>
          <a:blip r:embed="rId2"/>
          <a:stretch>
            <a:fillRect/>
          </a:stretch>
        </p:blipFill>
        <p:spPr>
          <a:xfrm>
            <a:off x="0" y="830485"/>
            <a:ext cx="12192000" cy="5197030"/>
          </a:xfrm>
          <a:prstGeom prst="rect">
            <a:avLst/>
          </a:prstGeom>
        </p:spPr>
      </p:pic>
    </p:spTree>
    <p:extLst>
      <p:ext uri="{BB962C8B-B14F-4D97-AF65-F5344CB8AC3E}">
        <p14:creationId xmlns:p14="http://schemas.microsoft.com/office/powerpoint/2010/main" val="2806741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6C03F70-0A52-42B7-A5A9-D89735D2D86D}"/>
              </a:ext>
            </a:extLst>
          </p:cNvPr>
          <p:cNvPicPr>
            <a:picLocks noChangeAspect="1"/>
          </p:cNvPicPr>
          <p:nvPr/>
        </p:nvPicPr>
        <p:blipFill>
          <a:blip r:embed="rId2"/>
          <a:stretch>
            <a:fillRect/>
          </a:stretch>
        </p:blipFill>
        <p:spPr>
          <a:xfrm>
            <a:off x="2409310" y="733049"/>
            <a:ext cx="7373379" cy="5391902"/>
          </a:xfrm>
          <a:prstGeom prst="rect">
            <a:avLst/>
          </a:prstGeom>
        </p:spPr>
      </p:pic>
      <p:sp>
        <p:nvSpPr>
          <p:cNvPr id="3" name="Rechteck 2">
            <a:extLst>
              <a:ext uri="{FF2B5EF4-FFF2-40B4-BE49-F238E27FC236}">
                <a16:creationId xmlns:a16="http://schemas.microsoft.com/office/drawing/2014/main" id="{85B523A4-87F1-4490-9498-D640EAF97F0F}"/>
              </a:ext>
            </a:extLst>
          </p:cNvPr>
          <p:cNvSpPr/>
          <p:nvPr/>
        </p:nvSpPr>
        <p:spPr>
          <a:xfrm>
            <a:off x="5710631" y="1036156"/>
            <a:ext cx="945836" cy="369332"/>
          </a:xfrm>
          <a:prstGeom prst="rect">
            <a:avLst/>
          </a:prstGeom>
        </p:spPr>
        <p:txBody>
          <a:bodyPr wrap="none">
            <a:spAutoFit/>
          </a:bodyPr>
          <a:lstStyle/>
          <a:p>
            <a:r>
              <a:rPr lang="de-DE" dirty="0"/>
              <a:t>DBX0TQ</a:t>
            </a:r>
          </a:p>
        </p:txBody>
      </p:sp>
      <p:sp>
        <p:nvSpPr>
          <p:cNvPr id="4" name="Textfeld 3">
            <a:extLst>
              <a:ext uri="{FF2B5EF4-FFF2-40B4-BE49-F238E27FC236}">
                <a16:creationId xmlns:a16="http://schemas.microsoft.com/office/drawing/2014/main" id="{38A4A180-7FDC-46DB-8EC6-FEEDC5E270E2}"/>
              </a:ext>
            </a:extLst>
          </p:cNvPr>
          <p:cNvSpPr txBox="1"/>
          <p:nvPr/>
        </p:nvSpPr>
        <p:spPr>
          <a:xfrm>
            <a:off x="9782689" y="1031132"/>
            <a:ext cx="1024741" cy="646331"/>
          </a:xfrm>
          <a:prstGeom prst="rect">
            <a:avLst/>
          </a:prstGeom>
          <a:noFill/>
        </p:spPr>
        <p:txBody>
          <a:bodyPr wrap="square" rtlCol="0">
            <a:spAutoFit/>
          </a:bodyPr>
          <a:lstStyle/>
          <a:p>
            <a:r>
              <a:rPr lang="de-DE" dirty="0"/>
              <a:t>TER 0.07%</a:t>
            </a:r>
          </a:p>
        </p:txBody>
      </p:sp>
    </p:spTree>
    <p:extLst>
      <p:ext uri="{BB962C8B-B14F-4D97-AF65-F5344CB8AC3E}">
        <p14:creationId xmlns:p14="http://schemas.microsoft.com/office/powerpoint/2010/main" val="1026599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F954C47-9207-4312-9CCE-7E4B085371F1}"/>
              </a:ext>
            </a:extLst>
          </p:cNvPr>
          <p:cNvSpPr/>
          <p:nvPr/>
        </p:nvSpPr>
        <p:spPr>
          <a:xfrm>
            <a:off x="1666672" y="727662"/>
            <a:ext cx="6339191" cy="2585323"/>
          </a:xfrm>
          <a:prstGeom prst="rect">
            <a:avLst/>
          </a:prstGeom>
        </p:spPr>
        <p:txBody>
          <a:bodyPr wrap="square">
            <a:spAutoFit/>
          </a:bodyPr>
          <a:lstStyle/>
          <a:p>
            <a:r>
              <a:rPr lang="de-DE" dirty="0"/>
              <a:t>Strategien sind nur Hilfen in die richtige Richtung.</a:t>
            </a:r>
            <a:br>
              <a:rPr lang="de-DE" dirty="0"/>
            </a:br>
            <a:r>
              <a:rPr lang="de-DE" dirty="0"/>
              <a:t>Aber das kann immer schiefgehen oder hat Nachteile. </a:t>
            </a:r>
            <a:br>
              <a:rPr lang="de-DE" dirty="0"/>
            </a:br>
            <a:r>
              <a:rPr lang="de-DE" dirty="0"/>
              <a:t>Beim Kauf ein Limit , dass auf Fallend setzt, bindet das  Geld, aber man kann billiger Kaufen und im Höchststand verkaufen</a:t>
            </a:r>
          </a:p>
          <a:p>
            <a:endParaRPr lang="de-DE" dirty="0"/>
          </a:p>
          <a:p>
            <a:r>
              <a:rPr lang="de-DE" dirty="0"/>
              <a:t>REGEL </a:t>
            </a:r>
            <a:br>
              <a:rPr lang="de-DE" dirty="0"/>
            </a:br>
            <a:r>
              <a:rPr lang="de-DE" dirty="0"/>
              <a:t>Kaufen wenn Kurs niedrig</a:t>
            </a:r>
            <a:br>
              <a:rPr lang="de-DE" dirty="0"/>
            </a:br>
            <a:r>
              <a:rPr lang="de-DE" dirty="0"/>
              <a:t>Verkaufen wenn Kurs hoch. </a:t>
            </a:r>
            <a:br>
              <a:rPr lang="de-DE" dirty="0"/>
            </a:br>
            <a:r>
              <a:rPr lang="de-DE" dirty="0"/>
              <a:t>( Doch das weiß man als Laie nicht</a:t>
            </a:r>
            <a:r>
              <a:rPr lang="de-DE"/>
              <a:t>, wann </a:t>
            </a:r>
            <a:r>
              <a:rPr lang="de-DE" dirty="0"/>
              <a:t>das ist ) </a:t>
            </a:r>
          </a:p>
        </p:txBody>
      </p:sp>
    </p:spTree>
    <p:extLst>
      <p:ext uri="{BB962C8B-B14F-4D97-AF65-F5344CB8AC3E}">
        <p14:creationId xmlns:p14="http://schemas.microsoft.com/office/powerpoint/2010/main" val="1952669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92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B0E5A15-195A-43C1-8E9D-2663B9F4E955}"/>
              </a:ext>
            </a:extLst>
          </p:cNvPr>
          <p:cNvSpPr txBox="1"/>
          <p:nvPr/>
        </p:nvSpPr>
        <p:spPr>
          <a:xfrm>
            <a:off x="1050587" y="1099226"/>
            <a:ext cx="8200417" cy="2585323"/>
          </a:xfrm>
          <a:prstGeom prst="rect">
            <a:avLst/>
          </a:prstGeom>
          <a:noFill/>
        </p:spPr>
        <p:txBody>
          <a:bodyPr wrap="square" rtlCol="0">
            <a:spAutoFit/>
          </a:bodyPr>
          <a:lstStyle/>
          <a:p>
            <a:r>
              <a:rPr lang="de-DE" dirty="0"/>
              <a:t>Tipp von</a:t>
            </a:r>
            <a:br>
              <a:rPr lang="de-DE" dirty="0"/>
            </a:br>
            <a:r>
              <a:rPr lang="de-DE" dirty="0"/>
              <a:t>Christian Richter vom Verbraucherschutz</a:t>
            </a:r>
            <a:br>
              <a:rPr lang="de-DE" dirty="0"/>
            </a:br>
            <a:r>
              <a:rPr lang="de-DE" dirty="0">
                <a:hlinkClick r:id="rId2"/>
              </a:rPr>
              <a:t>c.richter@verbraucherservice-bayern.de</a:t>
            </a:r>
            <a:endParaRPr lang="de-DE" dirty="0"/>
          </a:p>
          <a:p>
            <a:endParaRPr lang="de-DE" dirty="0"/>
          </a:p>
          <a:p>
            <a:r>
              <a:rPr lang="de-DE" dirty="0"/>
              <a:t>Wenn sie in Sachen Geldanlage/Altersvorsorge eine gute und unabhängige Beratung machen möchten, empfehle ich Ihnen mit Herrn </a:t>
            </a:r>
            <a:r>
              <a:rPr lang="de-DE" dirty="0" err="1"/>
              <a:t>Jackermeier</a:t>
            </a:r>
            <a:r>
              <a:rPr lang="de-DE" dirty="0"/>
              <a:t> (0941 7851213) hier in Regensburg Kontakt aufzunehmen. Ich habe vor einiger Zeit einige sehr </a:t>
            </a:r>
            <a:r>
              <a:rPr lang="de-DE" dirty="0" err="1"/>
              <a:t>sehr</a:t>
            </a:r>
            <a:r>
              <a:rPr lang="de-DE" dirty="0"/>
              <a:t> gute Konzepte von ihm durch andere Verbraucher auf den Tisch bekommen, so bin ich überhaupt auf ihn aufmerksam geworden</a:t>
            </a:r>
          </a:p>
        </p:txBody>
      </p:sp>
    </p:spTree>
    <p:extLst>
      <p:ext uri="{BB962C8B-B14F-4D97-AF65-F5344CB8AC3E}">
        <p14:creationId xmlns:p14="http://schemas.microsoft.com/office/powerpoint/2010/main" val="2269026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518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51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954041-7E5B-50CF-D3B7-7D775776E8C7}"/>
              </a:ext>
            </a:extLst>
          </p:cNvPr>
          <p:cNvPicPr>
            <a:picLocks noChangeAspect="1"/>
          </p:cNvPicPr>
          <p:nvPr/>
        </p:nvPicPr>
        <p:blipFill>
          <a:blip r:embed="rId2"/>
          <a:stretch>
            <a:fillRect/>
          </a:stretch>
        </p:blipFill>
        <p:spPr>
          <a:xfrm>
            <a:off x="1880599" y="1928603"/>
            <a:ext cx="8430802" cy="3000794"/>
          </a:xfrm>
          <a:prstGeom prst="rect">
            <a:avLst/>
          </a:prstGeom>
        </p:spPr>
      </p:pic>
    </p:spTree>
    <p:extLst>
      <p:ext uri="{BB962C8B-B14F-4D97-AF65-F5344CB8AC3E}">
        <p14:creationId xmlns:p14="http://schemas.microsoft.com/office/powerpoint/2010/main" val="415573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1067898-69B1-1FA1-A69A-BBD7871679E3}"/>
              </a:ext>
            </a:extLst>
          </p:cNvPr>
          <p:cNvSpPr txBox="1"/>
          <p:nvPr/>
        </p:nvSpPr>
        <p:spPr>
          <a:xfrm>
            <a:off x="1111045" y="924233"/>
            <a:ext cx="9792929" cy="954107"/>
          </a:xfrm>
          <a:prstGeom prst="rect">
            <a:avLst/>
          </a:prstGeom>
          <a:noFill/>
        </p:spPr>
        <p:txBody>
          <a:bodyPr wrap="square" rtlCol="0">
            <a:spAutoFit/>
          </a:bodyPr>
          <a:lstStyle/>
          <a:p>
            <a:br>
              <a:rPr lang="de-DE" dirty="0"/>
            </a:br>
            <a:br>
              <a:rPr lang="de-DE" dirty="0"/>
            </a:br>
            <a:r>
              <a:rPr lang="de-DE" sz="2000" b="1" dirty="0"/>
              <a:t>WKN</a:t>
            </a:r>
            <a:r>
              <a:rPr lang="de-DE" dirty="0"/>
              <a:t> Nummer einer Anleihe, Aktie; ETF usw.  Darüber wird jede Aktie einfach identifiziert.</a:t>
            </a:r>
          </a:p>
        </p:txBody>
      </p:sp>
      <p:pic>
        <p:nvPicPr>
          <p:cNvPr id="5" name="Grafik 4">
            <a:extLst>
              <a:ext uri="{FF2B5EF4-FFF2-40B4-BE49-F238E27FC236}">
                <a16:creationId xmlns:a16="http://schemas.microsoft.com/office/drawing/2014/main" id="{0EFC4D1B-E74A-767C-6CA7-6AA72FB7A1A2}"/>
              </a:ext>
            </a:extLst>
          </p:cNvPr>
          <p:cNvPicPr>
            <a:picLocks noChangeAspect="1"/>
          </p:cNvPicPr>
          <p:nvPr/>
        </p:nvPicPr>
        <p:blipFill>
          <a:blip r:embed="rId2"/>
          <a:stretch>
            <a:fillRect/>
          </a:stretch>
        </p:blipFill>
        <p:spPr>
          <a:xfrm>
            <a:off x="1573162" y="1924665"/>
            <a:ext cx="8202170" cy="1933845"/>
          </a:xfrm>
          <a:prstGeom prst="rect">
            <a:avLst/>
          </a:prstGeom>
        </p:spPr>
      </p:pic>
      <p:sp>
        <p:nvSpPr>
          <p:cNvPr id="7" name="Pfeil: nach oben 6">
            <a:extLst>
              <a:ext uri="{FF2B5EF4-FFF2-40B4-BE49-F238E27FC236}">
                <a16:creationId xmlns:a16="http://schemas.microsoft.com/office/drawing/2014/main" id="{1535AF99-0A8B-DBDB-F29A-0C4A7A715555}"/>
              </a:ext>
            </a:extLst>
          </p:cNvPr>
          <p:cNvSpPr/>
          <p:nvPr/>
        </p:nvSpPr>
        <p:spPr>
          <a:xfrm>
            <a:off x="2279016" y="3900231"/>
            <a:ext cx="275303" cy="54004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26DFA676-BFA5-3F3E-52DA-0F3A18D2901B}"/>
              </a:ext>
            </a:extLst>
          </p:cNvPr>
          <p:cNvSpPr txBox="1"/>
          <p:nvPr/>
        </p:nvSpPr>
        <p:spPr>
          <a:xfrm>
            <a:off x="1455175" y="5070298"/>
            <a:ext cx="8898193" cy="646331"/>
          </a:xfrm>
          <a:prstGeom prst="rect">
            <a:avLst/>
          </a:prstGeom>
          <a:noFill/>
        </p:spPr>
        <p:txBody>
          <a:bodyPr wrap="square" rtlCol="0">
            <a:spAutoFit/>
          </a:bodyPr>
          <a:lstStyle/>
          <a:p>
            <a:r>
              <a:rPr lang="de-DE" dirty="0"/>
              <a:t>Mit dieser Nummer kann man nun hervorragend suchen, wie es um eine Aktie bestellt ist und diese: Kaufen, Verkaufen, Verwalten </a:t>
            </a:r>
            <a:r>
              <a:rPr lang="de-DE" dirty="0" err="1"/>
              <a:t>usw</a:t>
            </a:r>
            <a:endParaRPr lang="de-DE" dirty="0"/>
          </a:p>
        </p:txBody>
      </p:sp>
      <p:sp>
        <p:nvSpPr>
          <p:cNvPr id="6" name="Textfeld 5">
            <a:extLst>
              <a:ext uri="{FF2B5EF4-FFF2-40B4-BE49-F238E27FC236}">
                <a16:creationId xmlns:a16="http://schemas.microsoft.com/office/drawing/2014/main" id="{0FD520D6-83BF-0D41-170F-C99A9184F688}"/>
              </a:ext>
            </a:extLst>
          </p:cNvPr>
          <p:cNvSpPr txBox="1"/>
          <p:nvPr/>
        </p:nvSpPr>
        <p:spPr>
          <a:xfrm>
            <a:off x="3028336" y="4003876"/>
            <a:ext cx="5574890" cy="369332"/>
          </a:xfrm>
          <a:prstGeom prst="rect">
            <a:avLst/>
          </a:prstGeom>
          <a:noFill/>
        </p:spPr>
        <p:txBody>
          <a:bodyPr wrap="square" rtlCol="0">
            <a:spAutoFit/>
          </a:bodyPr>
          <a:lstStyle/>
          <a:p>
            <a:r>
              <a:rPr lang="de-DE" dirty="0"/>
              <a:t>z.B.   AMAZON hat die WKN Nummer    </a:t>
            </a:r>
            <a:r>
              <a:rPr lang="de-DE" b="1" dirty="0"/>
              <a:t>906866</a:t>
            </a:r>
          </a:p>
        </p:txBody>
      </p:sp>
    </p:spTree>
    <p:extLst>
      <p:ext uri="{BB962C8B-B14F-4D97-AF65-F5344CB8AC3E}">
        <p14:creationId xmlns:p14="http://schemas.microsoft.com/office/powerpoint/2010/main" val="39913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CF85F9B-3381-C5E1-CC3C-BDDFF91CB8E8}"/>
              </a:ext>
            </a:extLst>
          </p:cNvPr>
          <p:cNvSpPr txBox="1"/>
          <p:nvPr/>
        </p:nvSpPr>
        <p:spPr>
          <a:xfrm>
            <a:off x="1435510" y="924233"/>
            <a:ext cx="6096000" cy="369332"/>
          </a:xfrm>
          <a:prstGeom prst="rect">
            <a:avLst/>
          </a:prstGeom>
          <a:noFill/>
        </p:spPr>
        <p:txBody>
          <a:bodyPr wrap="square">
            <a:spAutoFit/>
          </a:bodyPr>
          <a:lstStyle/>
          <a:p>
            <a:r>
              <a:rPr lang="de-DE" dirty="0"/>
              <a:t>Wichtige Begriffe</a:t>
            </a:r>
          </a:p>
        </p:txBody>
      </p:sp>
      <p:sp>
        <p:nvSpPr>
          <p:cNvPr id="4" name="Textfeld 3">
            <a:extLst>
              <a:ext uri="{FF2B5EF4-FFF2-40B4-BE49-F238E27FC236}">
                <a16:creationId xmlns:a16="http://schemas.microsoft.com/office/drawing/2014/main" id="{C5CA4108-1A68-C17B-D304-E9984E2ECCD5}"/>
              </a:ext>
            </a:extLst>
          </p:cNvPr>
          <p:cNvSpPr txBox="1"/>
          <p:nvPr/>
        </p:nvSpPr>
        <p:spPr>
          <a:xfrm>
            <a:off x="1061884" y="1474839"/>
            <a:ext cx="10343535" cy="5109091"/>
          </a:xfrm>
          <a:prstGeom prst="rect">
            <a:avLst/>
          </a:prstGeom>
          <a:noFill/>
        </p:spPr>
        <p:txBody>
          <a:bodyPr wrap="square" rtlCol="0">
            <a:spAutoFit/>
          </a:bodyPr>
          <a:lstStyle/>
          <a:p>
            <a:r>
              <a:rPr lang="de-DE" sz="2000" b="1" dirty="0"/>
              <a:t>WKN</a:t>
            </a:r>
            <a:r>
              <a:rPr lang="de-DE" dirty="0"/>
              <a:t> Nummer einer Anleihe, Aktie; ETF usw.  Darüber wird jede Aktie einfach identifiziert.</a:t>
            </a:r>
          </a:p>
          <a:p>
            <a:endParaRPr lang="de-DE" dirty="0"/>
          </a:p>
          <a:p>
            <a:r>
              <a:rPr lang="de-DE" b="1" dirty="0"/>
              <a:t>KGV</a:t>
            </a:r>
            <a:r>
              <a:rPr lang="de-DE" dirty="0"/>
              <a:t>     einer Aktie. Sollte niedrig sein, so  &lt; 30 ist Ok, besser 20.</a:t>
            </a:r>
            <a:br>
              <a:rPr lang="de-DE" dirty="0"/>
            </a:br>
            <a:endParaRPr lang="de-DE" dirty="0"/>
          </a:p>
          <a:p>
            <a:endParaRPr lang="de-DE" dirty="0"/>
          </a:p>
          <a:p>
            <a:r>
              <a:rPr lang="de-DE" b="1" dirty="0"/>
              <a:t>TER</a:t>
            </a:r>
            <a:r>
              <a:rPr lang="de-DE" dirty="0"/>
              <a:t> Total </a:t>
            </a:r>
            <a:r>
              <a:rPr lang="de-DE" dirty="0" err="1"/>
              <a:t>Expense</a:t>
            </a:r>
            <a:r>
              <a:rPr lang="de-DE" dirty="0"/>
              <a:t> Ratio (TER) bezeichnet die laufenden Kosten eines ETF.</a:t>
            </a:r>
          </a:p>
          <a:p>
            <a:endParaRPr lang="de-DE" dirty="0"/>
          </a:p>
          <a:p>
            <a:r>
              <a:rPr lang="de-DE" b="1" dirty="0"/>
              <a:t>STOP LOS   </a:t>
            </a:r>
            <a:r>
              <a:rPr lang="de-DE" dirty="0"/>
              <a:t>Order Verkaufspreis    Automatisch Verkaufen, wenn eine Anlage  unter diesen Betrag fällt</a:t>
            </a:r>
            <a:br>
              <a:rPr lang="de-DE" dirty="0"/>
            </a:br>
            <a:r>
              <a:rPr lang="de-DE" dirty="0"/>
              <a:t>		Liegt normalerweise 5-15% unter Einkaufspreis. So kann  man Verluste begrenzen</a:t>
            </a:r>
            <a:br>
              <a:rPr lang="de-DE" dirty="0"/>
            </a:br>
            <a:r>
              <a:rPr lang="de-DE" b="1" dirty="0"/>
              <a:t>MARKET</a:t>
            </a:r>
            <a:r>
              <a:rPr lang="de-DE" dirty="0"/>
              <a:t> Preis. 	Absoluter „Jetzt Wert“. Ohne weitere Begrenzung Anlage so ordern.</a:t>
            </a:r>
          </a:p>
          <a:p>
            <a:endParaRPr lang="de-DE" dirty="0"/>
          </a:p>
          <a:p>
            <a:r>
              <a:rPr lang="de-DE" dirty="0"/>
              <a:t>Anleihen</a:t>
            </a:r>
          </a:p>
          <a:p>
            <a:r>
              <a:rPr lang="de-DE" dirty="0"/>
              <a:t>AKTIEN</a:t>
            </a:r>
          </a:p>
          <a:p>
            <a:r>
              <a:rPr lang="de-DE" dirty="0"/>
              <a:t>ETF</a:t>
            </a:r>
            <a:br>
              <a:rPr lang="de-DE" dirty="0"/>
            </a:br>
            <a:r>
              <a:rPr lang="de-DE" dirty="0"/>
              <a:t>Ein ETF sollte über mindestens 100 Millionen Euro Fondsvolumen verfügen, damit er für den ETF-Anbieter profitabel ist. Das senkt dein Risiko, dass der ETF geschlossen wird.</a:t>
            </a:r>
          </a:p>
          <a:p>
            <a:endParaRPr lang="de-DE" dirty="0"/>
          </a:p>
          <a:p>
            <a:endParaRPr lang="de-DE" dirty="0"/>
          </a:p>
        </p:txBody>
      </p:sp>
    </p:spTree>
    <p:extLst>
      <p:ext uri="{BB962C8B-B14F-4D97-AF65-F5344CB8AC3E}">
        <p14:creationId xmlns:p14="http://schemas.microsoft.com/office/powerpoint/2010/main" val="347131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80059C0-3785-4B4A-9679-04775CB0B11C}"/>
              </a:ext>
            </a:extLst>
          </p:cNvPr>
          <p:cNvSpPr/>
          <p:nvPr/>
        </p:nvSpPr>
        <p:spPr>
          <a:xfrm>
            <a:off x="1053830" y="859224"/>
            <a:ext cx="10210800" cy="1754326"/>
          </a:xfrm>
          <a:prstGeom prst="rect">
            <a:avLst/>
          </a:prstGeom>
        </p:spPr>
        <p:txBody>
          <a:bodyPr wrap="square">
            <a:spAutoFit/>
          </a:bodyPr>
          <a:lstStyle/>
          <a:p>
            <a:r>
              <a:rPr lang="de-DE" dirty="0"/>
              <a:t>Verständnis Ergänzungen:</a:t>
            </a:r>
          </a:p>
          <a:p>
            <a:r>
              <a:rPr lang="de-DE" b="1" dirty="0"/>
              <a:t>KGV:</a:t>
            </a:r>
            <a:r>
              <a:rPr lang="de-DE" dirty="0"/>
              <a:t> Je niedriger der KGV-Wert ist, umso größer ist das Kurspotenzial nach oben und umgekehrt. </a:t>
            </a:r>
            <a:br>
              <a:rPr lang="de-DE" dirty="0"/>
            </a:br>
            <a:r>
              <a:rPr lang="de-DE" dirty="0"/>
              <a:t>Bei einem KGV von &lt;15 liegt ein </a:t>
            </a:r>
            <a:r>
              <a:rPr lang="de-DE" dirty="0" err="1"/>
              <a:t>Underperformer</a:t>
            </a:r>
            <a:r>
              <a:rPr lang="de-DE" dirty="0"/>
              <a:t> vor, der eine Kaufempfehlung rechtfertigt, bei &gt;22 sollte für den Outperformer eine Verkaufsempfehlung abgegeben werden. </a:t>
            </a:r>
            <a:br>
              <a:rPr lang="de-DE" dirty="0"/>
            </a:br>
            <a:r>
              <a:rPr lang="de-DE" dirty="0"/>
              <a:t>Das Marktrisiko steigt mit zunehmendem KGV-Wert.</a:t>
            </a:r>
          </a:p>
          <a:p>
            <a:endParaRPr lang="de-DE" dirty="0"/>
          </a:p>
        </p:txBody>
      </p:sp>
    </p:spTree>
    <p:extLst>
      <p:ext uri="{BB962C8B-B14F-4D97-AF65-F5344CB8AC3E}">
        <p14:creationId xmlns:p14="http://schemas.microsoft.com/office/powerpoint/2010/main" val="56783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86777EFA-D6B6-4B34-8C4B-7AB48C73848B}"/>
              </a:ext>
            </a:extLst>
          </p:cNvPr>
          <p:cNvSpPr txBox="1"/>
          <p:nvPr/>
        </p:nvSpPr>
        <p:spPr>
          <a:xfrm>
            <a:off x="1371600" y="865762"/>
            <a:ext cx="10136221" cy="3416320"/>
          </a:xfrm>
          <a:prstGeom prst="rect">
            <a:avLst/>
          </a:prstGeom>
          <a:noFill/>
        </p:spPr>
        <p:txBody>
          <a:bodyPr wrap="square" rtlCol="0">
            <a:spAutoFit/>
          </a:bodyPr>
          <a:lstStyle/>
          <a:p>
            <a:r>
              <a:rPr lang="de-DE" dirty="0"/>
              <a:t>Diese Kosten fallen beim Investieren in ETFs an</a:t>
            </a:r>
          </a:p>
          <a:p>
            <a:r>
              <a:rPr lang="de-DE" dirty="0"/>
              <a:t>Analyse &amp; Überblick der Gebühren</a:t>
            </a:r>
          </a:p>
          <a:p>
            <a:r>
              <a:rPr lang="de-DE" dirty="0"/>
              <a:t>Im Unterschied von ETFs zu aktiven Fonds zeichnen sich ETFs durch äußerst geringe Kosten aus. Doch das volkstümliche Sprichwort „Was wenig kostet, ist wenig wert“, trifft definitiv nicht auf ETFs zu. Zwar fehlt ETFs ein aktives Fondsmanagement und sie bilden passiv einen zugrundeliegenden Index ab, um die Rendite eines Marktes zu erzielen. Doch es sind besonders die Vorteile der niedrigen Kosten kombiniert mit einem geringen Risiko durch die breite Streuung von ETFs, die langfristig maßgeblich zu den signifikanten Renditen beitragen können. Die Kosten von ETFs können allerdings je nach ETF variieren und stellen u.a. auch deswegen ein wichtiges Auswahlkriterium dar.</a:t>
            </a:r>
          </a:p>
          <a:p>
            <a:endParaRPr lang="de-DE" dirty="0"/>
          </a:p>
          <a:p>
            <a:r>
              <a:rPr lang="de-DE" dirty="0"/>
              <a:t>Deshalb möchten wir im Folgenden die wichtigsten Begriffe näher erklären und zeigen, wie sich die Kosten von ETFs zusammensetzen und worauf Anlegerinnen und Anleger achten sollten.</a:t>
            </a:r>
          </a:p>
        </p:txBody>
      </p:sp>
    </p:spTree>
    <p:extLst>
      <p:ext uri="{BB962C8B-B14F-4D97-AF65-F5344CB8AC3E}">
        <p14:creationId xmlns:p14="http://schemas.microsoft.com/office/powerpoint/2010/main" val="11127287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1809</Words>
  <Application>Microsoft Office PowerPoint</Application>
  <PresentationFormat>Breitbild</PresentationFormat>
  <Paragraphs>129</Paragraphs>
  <Slides>41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41</vt:i4>
      </vt:variant>
    </vt:vector>
  </HeadingPairs>
  <TitlesOfParts>
    <vt:vector size="46" baseType="lpstr">
      <vt:lpstr>Arial</vt:lpstr>
      <vt:lpstr>Calibri</vt:lpstr>
      <vt:lpstr>Calibri Light</vt:lpstr>
      <vt:lpstr>Wingdings</vt:lpstr>
      <vt:lpstr>Office</vt:lpstr>
      <vt:lpstr>HowTo_Debot_Verwaltung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Christof Ermer</dc:creator>
  <cp:lastModifiedBy>Christof Ermer</cp:lastModifiedBy>
  <cp:revision>41</cp:revision>
  <dcterms:created xsi:type="dcterms:W3CDTF">2024-10-28T11:51:45Z</dcterms:created>
  <dcterms:modified xsi:type="dcterms:W3CDTF">2024-11-28T12:20:56Z</dcterms:modified>
</cp:coreProperties>
</file>